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61" r:id="rId5"/>
    <p:sldId id="262" r:id="rId6"/>
    <p:sldId id="263" r:id="rId7"/>
    <p:sldId id="264" r:id="rId8"/>
    <p:sldId id="265" r:id="rId9"/>
    <p:sldId id="267" r:id="rId10"/>
    <p:sldId id="269" r:id="rId11"/>
    <p:sldId id="270" r:id="rId12"/>
    <p:sldId id="271" r:id="rId13"/>
  </p:sldIdLst>
  <p:sldSz cx="7559675" cy="5327650"/>
  <p:notesSz cx="6797675" cy="9926638"/>
  <p:embeddedFontLst>
    <p:embeddedFont>
      <p:font typeface="BIZ UDPGothic" panose="020B0400000000000000" pitchFamily="50" charset="-128"/>
      <p:regular r:id="rId15"/>
      <p:bold r:id="rId16"/>
    </p:embeddedFont>
    <p:embeddedFont>
      <p:font typeface="UD Digi Kyokasho NK-R" panose="02020400000000000000" pitchFamily="18" charset="-128"/>
      <p:regular r:id="rId17"/>
    </p:embeddedFont>
    <p:embeddedFont>
      <p:font typeface="UD デジタル 教科書体 N-R" panose="02020400000000000000" pitchFamily="17" charset="-128"/>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61" autoAdjust="0"/>
  </p:normalViewPr>
  <p:slideViewPr>
    <p:cSldViewPr snapToGrid="0">
      <p:cViewPr varScale="1">
        <p:scale>
          <a:sx n="120" d="100"/>
          <a:sy n="120" d="100"/>
        </p:scale>
        <p:origin x="972" y="84"/>
      </p:cViewPr>
      <p:guideLst>
        <p:guide orient="horz" pos="167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仁美 佐藤" userId="bc5dec844dd4d194" providerId="LiveId" clId="{61328FF3-6542-4F5E-8AC2-7D5C897E090E}"/>
    <pc:docChg chg="modSld">
      <pc:chgData name="仁美 佐藤" userId="bc5dec844dd4d194" providerId="LiveId" clId="{61328FF3-6542-4F5E-8AC2-7D5C897E090E}" dt="2026-01-23T01:20:54.950" v="519" actId="20577"/>
      <pc:docMkLst>
        <pc:docMk/>
      </pc:docMkLst>
      <pc:sldChg chg="modSp mod">
        <pc:chgData name="仁美 佐藤" userId="bc5dec844dd4d194" providerId="LiveId" clId="{61328FF3-6542-4F5E-8AC2-7D5C897E090E}" dt="2026-01-23T01:20:54.950" v="519" actId="20577"/>
        <pc:sldMkLst>
          <pc:docMk/>
          <pc:sldMk cId="0" sldId="256"/>
        </pc:sldMkLst>
        <pc:spChg chg="mod">
          <ac:chgData name="仁美 佐藤" userId="bc5dec844dd4d194" providerId="LiveId" clId="{61328FF3-6542-4F5E-8AC2-7D5C897E090E}" dt="2026-01-23T01:20:54.950" v="519" actId="20577"/>
          <ac:spMkLst>
            <pc:docMk/>
            <pc:sldMk cId="0" sldId="256"/>
            <ac:spMk id="2" creationId="{02245041-C365-2F47-8562-F65D388ECF07}"/>
          </ac:spMkLst>
        </pc:spChg>
      </pc:sldChg>
      <pc:sldChg chg="modSp mod">
        <pc:chgData name="仁美 佐藤" userId="bc5dec844dd4d194" providerId="LiveId" clId="{61328FF3-6542-4F5E-8AC2-7D5C897E090E}" dt="2026-01-15T02:35:40.059" v="469" actId="20577"/>
        <pc:sldMkLst>
          <pc:docMk/>
          <pc:sldMk cId="0" sldId="257"/>
        </pc:sldMkLst>
        <pc:spChg chg="mod">
          <ac:chgData name="仁美 佐藤" userId="bc5dec844dd4d194" providerId="LiveId" clId="{61328FF3-6542-4F5E-8AC2-7D5C897E090E}" dt="2026-01-15T02:35:40.059" v="469" actId="20577"/>
          <ac:spMkLst>
            <pc:docMk/>
            <pc:sldMk cId="0" sldId="257"/>
            <ac:spMk id="72" creationId="{00000000-0000-0000-0000-000000000000}"/>
          </ac:spMkLst>
        </pc:spChg>
        <pc:spChg chg="mod">
          <ac:chgData name="仁美 佐藤" userId="bc5dec844dd4d194" providerId="LiveId" clId="{61328FF3-6542-4F5E-8AC2-7D5C897E090E}" dt="2025-12-24T04:13:08.893" v="277" actId="1076"/>
          <ac:spMkLst>
            <pc:docMk/>
            <pc:sldMk cId="0" sldId="257"/>
            <ac:spMk id="78" creationId="{00000000-0000-0000-0000-000000000000}"/>
          </ac:spMkLst>
        </pc:spChg>
        <pc:cxnChg chg="mod">
          <ac:chgData name="仁美 佐藤" userId="bc5dec844dd4d194" providerId="LiveId" clId="{61328FF3-6542-4F5E-8AC2-7D5C897E090E}" dt="2025-12-24T04:12:29.030" v="276" actId="1076"/>
          <ac:cxnSpMkLst>
            <pc:docMk/>
            <pc:sldMk cId="0" sldId="257"/>
            <ac:cxnSpMk id="2" creationId="{8273CA7C-0B52-6770-F438-026715CC44B5}"/>
          </ac:cxnSpMkLst>
        </pc:cxnChg>
        <pc:cxnChg chg="mod">
          <ac:chgData name="仁美 佐藤" userId="bc5dec844dd4d194" providerId="LiveId" clId="{61328FF3-6542-4F5E-8AC2-7D5C897E090E}" dt="2025-12-24T04:12:18.261" v="275" actId="1076"/>
          <ac:cxnSpMkLst>
            <pc:docMk/>
            <pc:sldMk cId="0" sldId="257"/>
            <ac:cxnSpMk id="3" creationId="{F86D251A-9DAE-4B20-EA0E-C3EF883323A4}"/>
          </ac:cxnSpMkLst>
        </pc:cxnChg>
        <pc:cxnChg chg="mod">
          <ac:chgData name="仁美 佐藤" userId="bc5dec844dd4d194" providerId="LiveId" clId="{61328FF3-6542-4F5E-8AC2-7D5C897E090E}" dt="2025-12-24T04:13:19.489" v="278" actId="1076"/>
          <ac:cxnSpMkLst>
            <pc:docMk/>
            <pc:sldMk cId="0" sldId="257"/>
            <ac:cxnSpMk id="5" creationId="{860FBFB8-121C-45BE-7120-BD5545CCD76A}"/>
          </ac:cxnSpMkLst>
        </pc:cxnChg>
      </pc:sldChg>
      <pc:sldChg chg="modSp mod">
        <pc:chgData name="仁美 佐藤" userId="bc5dec844dd4d194" providerId="LiveId" clId="{61328FF3-6542-4F5E-8AC2-7D5C897E090E}" dt="2025-12-24T04:09:27.160" v="273" actId="20577"/>
        <pc:sldMkLst>
          <pc:docMk/>
          <pc:sldMk cId="0" sldId="261"/>
        </pc:sldMkLst>
        <pc:spChg chg="mod">
          <ac:chgData name="仁美 佐藤" userId="bc5dec844dd4d194" providerId="LiveId" clId="{61328FF3-6542-4F5E-8AC2-7D5C897E090E}" dt="2025-12-24T04:09:27.160" v="273" actId="20577"/>
          <ac:spMkLst>
            <pc:docMk/>
            <pc:sldMk cId="0" sldId="261"/>
            <ac:spMk id="127" creationId="{00000000-0000-0000-0000-000000000000}"/>
          </ac:spMkLst>
        </pc:spChg>
      </pc:sldChg>
      <pc:sldChg chg="modSp mod">
        <pc:chgData name="仁美 佐藤" userId="bc5dec844dd4d194" providerId="LiveId" clId="{61328FF3-6542-4F5E-8AC2-7D5C897E090E}" dt="2025-12-24T04:04:27.912" v="255" actId="20577"/>
        <pc:sldMkLst>
          <pc:docMk/>
          <pc:sldMk cId="0" sldId="264"/>
        </pc:sldMkLst>
        <pc:spChg chg="mod">
          <ac:chgData name="仁美 佐藤" userId="bc5dec844dd4d194" providerId="LiveId" clId="{61328FF3-6542-4F5E-8AC2-7D5C897E090E}" dt="2025-12-24T04:03:57.738" v="236" actId="20577"/>
          <ac:spMkLst>
            <pc:docMk/>
            <pc:sldMk cId="0" sldId="264"/>
            <ac:spMk id="202" creationId="{00000000-0000-0000-0000-000000000000}"/>
          </ac:spMkLst>
        </pc:spChg>
        <pc:spChg chg="mod">
          <ac:chgData name="仁美 佐藤" userId="bc5dec844dd4d194" providerId="LiveId" clId="{61328FF3-6542-4F5E-8AC2-7D5C897E090E}" dt="2025-12-24T04:04:27.912" v="255" actId="20577"/>
          <ac:spMkLst>
            <pc:docMk/>
            <pc:sldMk cId="0" sldId="264"/>
            <ac:spMk id="2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25500" y="636588"/>
            <a:ext cx="4516438" cy="3184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16673" y="4032559"/>
            <a:ext cx="4933382" cy="3820318"/>
          </a:xfrm>
          <a:prstGeom prst="rect">
            <a:avLst/>
          </a:prstGeom>
          <a:noFill/>
          <a:ln>
            <a:noFill/>
          </a:ln>
        </p:spPr>
        <p:txBody>
          <a:bodyPr spcFirstLastPara="1" wrap="square" lIns="83773" tIns="83773" rIns="83773" bIns="8377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B0400000000000000" pitchFamily="34" charset="-128"/>
        <a:ea typeface="UD Digi Kyokasho NK-R"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825500" y="636588"/>
            <a:ext cx="4518025" cy="3184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16673" y="4032559"/>
            <a:ext cx="4933382" cy="3820318"/>
          </a:xfrm>
          <a:prstGeom prst="rect">
            <a:avLst/>
          </a:prstGeom>
        </p:spPr>
        <p:txBody>
          <a:bodyPr spcFirstLastPara="1" wrap="square" lIns="83773" tIns="83773" rIns="83773" bIns="83773" anchor="t" anchorCtr="0">
            <a:noAutofit/>
          </a:bodyPr>
          <a:lstStyle/>
          <a:p>
            <a:pPr marL="0" indent="0">
              <a:buNone/>
            </a:pPr>
            <a:r>
              <a:rPr lang="ja" dirty="0">
                <a:cs typeface="BIZ UDPGothic"/>
                <a:sym typeface="BIZ UDPGothic"/>
              </a:rPr>
              <a:t>保険薬局である旨・開局時間&amp;夜間・休日等加算の対象となる日及び受付時間帯</a:t>
            </a:r>
            <a:endParaRPr dirty="0">
              <a:cs typeface="BIZ UDPGothic"/>
              <a:sym typeface="BIZ UDPGothic"/>
            </a:endParaRPr>
          </a:p>
          <a:p>
            <a:pPr marL="418932" indent="-273470">
              <a:buFont typeface="BIZ UDPGothic"/>
              <a:buChar char="●"/>
            </a:pPr>
            <a:r>
              <a:rPr lang="ja" altLang="en-US" sz="900" dirty="0">
                <a:solidFill>
                  <a:schemeClr val="dk1"/>
                </a:solidFill>
                <a:highlight>
                  <a:srgbClr val="FFFFFF"/>
                </a:highlight>
                <a:cs typeface="BIZ UDPGothic"/>
                <a:sym typeface="BIZ UDPGothic"/>
              </a:rPr>
              <a:t>保険薬局である旨</a:t>
            </a:r>
            <a:endParaRPr sz="900" dirty="0">
              <a:solidFill>
                <a:schemeClr val="dk1"/>
              </a:solidFill>
              <a:highlight>
                <a:srgbClr val="FFFFFF"/>
              </a:highlight>
              <a:cs typeface="BIZ UDPGothic"/>
              <a:sym typeface="BIZ UDPGothic"/>
            </a:endParaRPr>
          </a:p>
          <a:p>
            <a:pPr marL="418932" indent="-267651">
              <a:buClr>
                <a:schemeClr val="dk1"/>
              </a:buClr>
              <a:buSzPts val="1000"/>
              <a:buFont typeface="BIZ UDPGothic"/>
              <a:buChar char="●"/>
            </a:pPr>
            <a:r>
              <a:rPr lang="ja" altLang="en-US" sz="900" dirty="0">
                <a:solidFill>
                  <a:schemeClr val="dk1"/>
                </a:solidFill>
                <a:highlight>
                  <a:srgbClr val="FFFFFF"/>
                </a:highlight>
                <a:cs typeface="BIZ UDPGothic"/>
                <a:sym typeface="BIZ UDPGothic"/>
              </a:rPr>
              <a:t>夜間・休日等加算の対象となる日及び受付時間帯</a:t>
            </a:r>
            <a:endParaRPr sz="900" dirty="0">
              <a:solidFill>
                <a:schemeClr val="dk1"/>
              </a:solidFill>
              <a:highlight>
                <a:srgbClr val="FFFFFF"/>
              </a:highlight>
              <a:cs typeface="BIZ UDPGothic"/>
              <a:sym typeface="BIZ UDPGothic"/>
            </a:endParaRPr>
          </a:p>
          <a:p>
            <a:pPr marL="418932" indent="-267651">
              <a:buClr>
                <a:schemeClr val="dk1"/>
              </a:buClr>
              <a:buSzPts val="1000"/>
              <a:buFont typeface="BIZ UDPGothic"/>
              <a:buChar char="●"/>
            </a:pPr>
            <a:r>
              <a:rPr lang="ja" altLang="en-US" sz="900" dirty="0">
                <a:solidFill>
                  <a:schemeClr val="dk1"/>
                </a:solidFill>
                <a:highlight>
                  <a:srgbClr val="FFFFFF"/>
                </a:highlight>
                <a:cs typeface="BIZ UDPGothic"/>
                <a:sym typeface="BIZ UDPGothic"/>
              </a:rPr>
              <a:t>開局時間</a:t>
            </a:r>
            <a:endParaRPr sz="900" dirty="0">
              <a:solidFill>
                <a:schemeClr val="dk1"/>
              </a:solidFill>
              <a:highlight>
                <a:srgbClr val="FFFFFF"/>
              </a:highlight>
              <a:cs typeface="BIZ UDPGothic"/>
              <a:sym typeface="BIZ UD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c3331c6_0_8: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c0dc3331c6_0_8: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solidFill>
                  <a:schemeClr val="dk1"/>
                </a:solidFill>
                <a:highlight>
                  <a:srgbClr val="FFFFFF"/>
                </a:highlight>
                <a:cs typeface="BIZ UDPGothic"/>
                <a:sym typeface="BIZ UDPGothic"/>
              </a:rPr>
              <a:t>保険外サービス等の費用請求に関する事項</a:t>
            </a:r>
            <a:endParaRPr dirty="0">
              <a:cs typeface="BIZ UDPGothic"/>
              <a:sym typeface="BIZ UD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c6ad63063d_0_85: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c6ad63063d_0_85: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solidFill>
                  <a:schemeClr val="dk1"/>
                </a:solidFill>
                <a:highlight>
                  <a:srgbClr val="FFFFFF"/>
                </a:highlight>
                <a:cs typeface="BIZ UDPGothic"/>
                <a:sym typeface="BIZ UDPGothic"/>
              </a:rPr>
              <a:t>取扱い公費負担医療</a:t>
            </a:r>
            <a:endParaRPr dirty="0">
              <a:cs typeface="BIZ UDPGothic"/>
              <a:sym typeface="BIZ UD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c6ad63063d_0_163:notes"/>
          <p:cNvSpPr>
            <a:spLocks noGrp="1" noRot="1" noChangeAspect="1"/>
          </p:cNvSpPr>
          <p:nvPr>
            <p:ph type="sldImg" idx="2"/>
          </p:nvPr>
        </p:nvSpPr>
        <p:spPr>
          <a:xfrm>
            <a:off x="825500" y="636588"/>
            <a:ext cx="4518025" cy="3184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c6ad63063d_0_163:notes"/>
          <p:cNvSpPr txBox="1">
            <a:spLocks noGrp="1"/>
          </p:cNvSpPr>
          <p:nvPr>
            <p:ph type="body" idx="1"/>
          </p:nvPr>
        </p:nvSpPr>
        <p:spPr>
          <a:xfrm>
            <a:off x="616673" y="4032559"/>
            <a:ext cx="4933382" cy="3820318"/>
          </a:xfrm>
          <a:prstGeom prst="rect">
            <a:avLst/>
          </a:prstGeom>
        </p:spPr>
        <p:txBody>
          <a:bodyPr spcFirstLastPara="1" wrap="square" lIns="83773" tIns="83773" rIns="83773" bIns="83773" anchor="t" anchorCtr="0">
            <a:noAutofit/>
          </a:bodyPr>
          <a:lstStyle/>
          <a:p>
            <a:pPr marL="0" indent="0">
              <a:buNone/>
            </a:pPr>
            <a:r>
              <a:rPr lang="ja-JP" altLang="en-US" sz="1600">
                <a:latin typeface="BIZ UDPGothic" panose="020B0400000000000000" pitchFamily="34" charset="-128"/>
                <a:ea typeface="BIZ UDPGothic" panose="020B0400000000000000" pitchFamily="34" charset="-128"/>
              </a:rPr>
              <a:t>医療情報・システム基盤整備体制充実加算（旧 電子的保健医療情報活用加算）</a:t>
            </a:r>
            <a:endParaRPr dirty="0">
              <a:cs typeface="BIZ UDPGothic"/>
              <a:sym typeface="BIZ UD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c39c242188_0_0: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c39c242188_0_0: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cs typeface="BIZ UDPGothic"/>
                <a:sym typeface="BIZ UDPGothic"/>
              </a:rPr>
              <a:t>薬局の管理及び運営に関する事項</a:t>
            </a:r>
            <a:endParaRPr dirty="0">
              <a:cs typeface="BIZ UDPGothic"/>
              <a:sym typeface="BIZ UDPGothic"/>
            </a:endParaRPr>
          </a:p>
          <a:p>
            <a:pPr marL="418932" indent="-273470">
              <a:buFont typeface="BIZ UDPGothic"/>
              <a:buChar char="●"/>
            </a:pPr>
            <a:r>
              <a:rPr lang="ja" altLang="en-US" sz="900" dirty="0">
                <a:solidFill>
                  <a:schemeClr val="dk1"/>
                </a:solidFill>
                <a:highlight>
                  <a:srgbClr val="FFFFFF"/>
                </a:highlight>
                <a:cs typeface="BIZ UDPGothic"/>
                <a:sym typeface="BIZ UDPGothic"/>
              </a:rPr>
              <a:t>薬局又は店舗の管理及び運営に関する事項</a:t>
            </a:r>
            <a:endParaRPr dirty="0">
              <a:cs typeface="BIZ UDPGothic"/>
              <a:sym typeface="BIZ UD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39c242188_0_72:notes"/>
          <p:cNvSpPr>
            <a:spLocks noGrp="1" noRot="1" noChangeAspect="1"/>
          </p:cNvSpPr>
          <p:nvPr>
            <p:ph type="sldImg" idx="2"/>
          </p:nvPr>
        </p:nvSpPr>
        <p:spPr>
          <a:xfrm>
            <a:off x="825500" y="636588"/>
            <a:ext cx="4518025" cy="3184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c39c242188_0_72:notes"/>
          <p:cNvSpPr txBox="1">
            <a:spLocks noGrp="1"/>
          </p:cNvSpPr>
          <p:nvPr>
            <p:ph type="body" idx="1"/>
          </p:nvPr>
        </p:nvSpPr>
        <p:spPr>
          <a:xfrm>
            <a:off x="616699" y="4032634"/>
            <a:ext cx="4933652" cy="3820318"/>
          </a:xfrm>
          <a:prstGeom prst="rect">
            <a:avLst/>
          </a:prstGeom>
          <a:noFill/>
          <a:ln>
            <a:noFill/>
          </a:ln>
        </p:spPr>
        <p:txBody>
          <a:bodyPr spcFirstLastPara="1" wrap="square" lIns="83773" tIns="83773" rIns="83773" bIns="83773" anchor="t" anchorCtr="0">
            <a:noAutofit/>
          </a:bodyPr>
          <a:lstStyle/>
          <a:p>
            <a:pPr marL="0" indent="0">
              <a:buNone/>
            </a:pPr>
            <a:r>
              <a:rPr lang="ja" dirty="0">
                <a:cs typeface="BIZ UDPGothic"/>
                <a:sym typeface="BIZ UDPGothic"/>
              </a:rPr>
              <a:t>要指導医薬品及び一般用医薬品の販売に関する制度に関する事項</a:t>
            </a:r>
            <a:endParaRPr dirty="0">
              <a:cs typeface="BIZ UDPGothic"/>
              <a:sym typeface="BIZ UDPGothic"/>
            </a:endParaRPr>
          </a:p>
          <a:p>
            <a:pPr marL="418932" indent="-273470">
              <a:buFont typeface="BIZ UDPGothic"/>
              <a:buChar char="●"/>
            </a:pPr>
            <a:r>
              <a:rPr lang="ja" dirty="0">
                <a:solidFill>
                  <a:schemeClr val="dk1"/>
                </a:solidFill>
                <a:highlight>
                  <a:srgbClr val="FFFFFF"/>
                </a:highlight>
                <a:cs typeface="BIZ UDPGothic"/>
                <a:sym typeface="BIZ UDPGothic"/>
              </a:rPr>
              <a:t>要指導医薬品及び一般用医薬品の販売に関する制度に関する事項</a:t>
            </a:r>
            <a:endParaRPr dirty="0">
              <a:cs typeface="BIZ UDPGothic"/>
              <a:sym typeface="BIZ UD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39c242188_0_134: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39c242188_0_134: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cs typeface="BIZ UDPGothic"/>
                <a:sym typeface="BIZ UDPGothic"/>
              </a:rPr>
              <a:t>調剤基本料と薬剤服用歴管理指導料に関する事項</a:t>
            </a:r>
            <a:endParaRPr dirty="0">
              <a:cs typeface="BIZ UDPGothic"/>
              <a:sym typeface="BIZ UDPGothic"/>
            </a:endParaRPr>
          </a:p>
          <a:p>
            <a:pPr marL="418932" indent="-273470">
              <a:buFont typeface="BIZ UDPGothic"/>
              <a:buChar char="●"/>
            </a:pPr>
            <a:r>
              <a:rPr lang="ja" altLang="en-US" sz="900" dirty="0">
                <a:solidFill>
                  <a:schemeClr val="dk1"/>
                </a:solidFill>
                <a:highlight>
                  <a:srgbClr val="FFFFFF"/>
                </a:highlight>
                <a:cs typeface="BIZ UDPGothic"/>
                <a:sym typeface="BIZ UDPGothic"/>
              </a:rPr>
              <a:t>薬剤服用歴管理指導料に関する事項</a:t>
            </a:r>
            <a:endParaRPr sz="900" dirty="0">
              <a:solidFill>
                <a:schemeClr val="dk1"/>
              </a:solidFill>
              <a:highlight>
                <a:srgbClr val="FFFFFF"/>
              </a:highlight>
              <a:cs typeface="BIZ UDPGothic"/>
              <a:sym typeface="BIZ UDPGothic"/>
            </a:endParaRPr>
          </a:p>
          <a:p>
            <a:pPr marL="418932" indent="-267651">
              <a:buClr>
                <a:schemeClr val="dk1"/>
              </a:buClr>
              <a:buSzPts val="1000"/>
              <a:buFont typeface="BIZ UDPGothic"/>
              <a:buChar char="●"/>
            </a:pPr>
            <a:r>
              <a:rPr lang="ja" altLang="en-US" sz="900" dirty="0">
                <a:solidFill>
                  <a:schemeClr val="dk1"/>
                </a:solidFill>
                <a:highlight>
                  <a:srgbClr val="FFFFFF"/>
                </a:highlight>
                <a:cs typeface="BIZ UDPGothic"/>
                <a:sym typeface="BIZ UDPGothic"/>
              </a:rPr>
              <a:t>明細書の発行状況に関する事項</a:t>
            </a:r>
            <a:endParaRPr sz="900" dirty="0">
              <a:solidFill>
                <a:schemeClr val="dk1"/>
              </a:solidFill>
              <a:highlight>
                <a:srgbClr val="FFFFFF"/>
              </a:highlight>
              <a:cs typeface="BIZ UDPGothic"/>
              <a:sym typeface="BIZ UDPGothic"/>
            </a:endParaRPr>
          </a:p>
          <a:p>
            <a:pPr marL="418932" indent="-267651">
              <a:buClr>
                <a:schemeClr val="dk1"/>
              </a:buClr>
              <a:buSzPts val="1000"/>
              <a:buFont typeface="BIZ UDPGothic"/>
              <a:buChar char="●"/>
            </a:pPr>
            <a:r>
              <a:rPr lang="ja" altLang="en-US" sz="900" dirty="0">
                <a:solidFill>
                  <a:schemeClr val="dk1"/>
                </a:solidFill>
                <a:highlight>
                  <a:srgbClr val="FFFFFF"/>
                </a:highlight>
                <a:cs typeface="BIZ UDPGothic"/>
                <a:sym typeface="BIZ UDPGothic"/>
              </a:rPr>
              <a:t>調剤基本料に関する事項</a:t>
            </a:r>
            <a:endParaRPr sz="900" dirty="0">
              <a:solidFill>
                <a:schemeClr val="dk1"/>
              </a:solidFill>
              <a:highlight>
                <a:srgbClr val="FFFFFF"/>
              </a:highlight>
              <a:cs typeface="BIZ UDPGothic"/>
              <a:sym typeface="BIZ UDPGothic"/>
            </a:endParaRPr>
          </a:p>
          <a:p>
            <a:pPr marL="418932" indent="-267651">
              <a:buClr>
                <a:schemeClr val="dk1"/>
              </a:buClr>
              <a:buSzPts val="1000"/>
              <a:buFont typeface="BIZ UDPGothic"/>
              <a:buChar char="●"/>
            </a:pPr>
            <a:r>
              <a:rPr lang="ja" altLang="en-US" sz="900" dirty="0">
                <a:solidFill>
                  <a:schemeClr val="dk1"/>
                </a:solidFill>
                <a:highlight>
                  <a:srgbClr val="FFFFFF"/>
                </a:highlight>
                <a:cs typeface="BIZ UDPGothic"/>
                <a:sym typeface="BIZ UDPGothic"/>
              </a:rPr>
              <a:t>開局時間及び休業日並びに時間外、休日、深夜における調剤応需体制に関する事項</a:t>
            </a:r>
            <a:endParaRPr sz="900" dirty="0">
              <a:solidFill>
                <a:schemeClr val="dk1"/>
              </a:solidFill>
              <a:highlight>
                <a:srgbClr val="FFFFFF"/>
              </a:highlight>
              <a:cs typeface="BIZ UDPGothic"/>
              <a:sym typeface="BIZ UD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39c242188_0_193: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39c242188_0_193: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cs typeface="BIZ UDPGothic"/>
                <a:sym typeface="BIZ UDPGothic"/>
              </a:rPr>
              <a:t>後発医薬品体制加算を算定している旨の表示</a:t>
            </a:r>
            <a:endParaRPr dirty="0">
              <a:cs typeface="BIZ UDPGothic"/>
              <a:sym typeface="BIZ UDPGothic"/>
            </a:endParaRPr>
          </a:p>
          <a:p>
            <a:pPr marL="418932" indent="-273470">
              <a:buFont typeface="BIZ UDPGothic"/>
              <a:buChar char="●"/>
            </a:pPr>
            <a:r>
              <a:rPr lang="ja" dirty="0">
                <a:solidFill>
                  <a:schemeClr val="dk1"/>
                </a:solidFill>
                <a:highlight>
                  <a:srgbClr val="FFFFFF"/>
                </a:highlight>
                <a:cs typeface="BIZ UDPGothic"/>
                <a:sym typeface="BIZ UDPGothic"/>
              </a:rPr>
              <a:t>後発医薬品の調剤を積極的に行っている旨</a:t>
            </a:r>
            <a:endParaRPr dirty="0">
              <a:solidFill>
                <a:schemeClr val="dk1"/>
              </a:solidFill>
              <a:highlight>
                <a:srgbClr val="FFFFFF"/>
              </a:highlight>
              <a:cs typeface="BIZ UDPGothic"/>
              <a:sym typeface="BIZ UDPGothic"/>
            </a:endParaRPr>
          </a:p>
          <a:p>
            <a:pPr marL="418932" indent="-273470">
              <a:buClr>
                <a:schemeClr val="dk1"/>
              </a:buClr>
              <a:buFont typeface="BIZ UDPGothic"/>
              <a:buChar char="●"/>
            </a:pPr>
            <a:r>
              <a:rPr lang="ja" dirty="0">
                <a:solidFill>
                  <a:schemeClr val="dk1"/>
                </a:solidFill>
                <a:highlight>
                  <a:srgbClr val="FFFFFF"/>
                </a:highlight>
                <a:cs typeface="BIZ UDPGothic"/>
                <a:sym typeface="BIZ UDPGothic"/>
              </a:rPr>
              <a:t>後発医薬品調剤体制加算を算定している旨</a:t>
            </a:r>
            <a:endParaRPr dirty="0">
              <a:solidFill>
                <a:schemeClr val="dk1"/>
              </a:solidFill>
              <a:highlight>
                <a:srgbClr val="FFFFFF"/>
              </a:highlight>
              <a:cs typeface="BIZ UDPGothic"/>
              <a:sym typeface="BIZ UD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39c242188_0_249: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39c242188_0_249: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cs typeface="BIZ UDPGothic"/>
                <a:sym typeface="BIZ UDPGothic"/>
              </a:rPr>
              <a:t>地域支援体制加算に関する事項</a:t>
            </a:r>
            <a:endParaRPr dirty="0">
              <a:cs typeface="BIZ UDPGothic"/>
              <a:sym typeface="BIZ UDPGothic"/>
            </a:endParaRPr>
          </a:p>
          <a:p>
            <a:pPr marL="418932" indent="-273470">
              <a:buFont typeface="BIZ UDPGothic"/>
              <a:buChar char="●"/>
            </a:pPr>
            <a:r>
              <a:rPr lang="ja" dirty="0">
                <a:solidFill>
                  <a:schemeClr val="dk1"/>
                </a:solidFill>
                <a:highlight>
                  <a:srgbClr val="FFFFFF"/>
                </a:highlight>
                <a:cs typeface="BIZ UDPGothic"/>
                <a:sym typeface="BIZ UDPGothic"/>
              </a:rPr>
              <a:t>地域支援体制加算に関する事項</a:t>
            </a:r>
            <a:endParaRPr dirty="0">
              <a:solidFill>
                <a:schemeClr val="dk1"/>
              </a:solidFill>
              <a:highlight>
                <a:srgbClr val="FFFFFF"/>
              </a:highlight>
              <a:cs typeface="BIZ UDPGothic"/>
              <a:sym typeface="BIZ UDPGothic"/>
            </a:endParaRPr>
          </a:p>
          <a:p>
            <a:pPr marL="418932" indent="-273470">
              <a:buClr>
                <a:schemeClr val="dk1"/>
              </a:buClr>
              <a:buFont typeface="BIZ UDPGothic"/>
              <a:buChar char="●"/>
            </a:pPr>
            <a:r>
              <a:rPr lang="ja" dirty="0">
                <a:solidFill>
                  <a:schemeClr val="dk1"/>
                </a:solidFill>
                <a:highlight>
                  <a:srgbClr val="FFFFFF"/>
                </a:highlight>
                <a:cs typeface="BIZ UDPGothic"/>
                <a:sym typeface="BIZ UDPGothic"/>
              </a:rPr>
              <a:t>健康相談又は健康教室を行っている旨</a:t>
            </a:r>
            <a:endParaRPr dirty="0">
              <a:solidFill>
                <a:schemeClr val="dk1"/>
              </a:solidFill>
              <a:highlight>
                <a:srgbClr val="FFFFFF"/>
              </a:highlight>
              <a:cs typeface="BIZ UDPGothic"/>
              <a:sym typeface="BIZ UD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6ad63063d_0_0: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6ad63063d_0_0: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Clr>
                <a:schemeClr val="dk1"/>
              </a:buClr>
              <a:buNone/>
            </a:pPr>
            <a:r>
              <a:rPr lang="ja" dirty="0">
                <a:solidFill>
                  <a:schemeClr val="dk1"/>
                </a:solidFill>
                <a:cs typeface="BIZ UDPGothic"/>
                <a:sym typeface="BIZ UDPGothic"/>
              </a:rPr>
              <a:t>在宅患者訪問薬剤管理指導を行っている旨</a:t>
            </a:r>
            <a:endParaRPr dirty="0">
              <a:solidFill>
                <a:schemeClr val="dk1"/>
              </a:solidFill>
              <a:cs typeface="BIZ UDPGothic"/>
              <a:sym typeface="BIZ UDPGothic"/>
            </a:endParaRPr>
          </a:p>
          <a:p>
            <a:pPr marL="418932" indent="-273470">
              <a:buClr>
                <a:schemeClr val="dk1"/>
              </a:buClr>
              <a:buFont typeface="BIZ UDPGothic"/>
              <a:buChar char="●"/>
            </a:pPr>
            <a:r>
              <a:rPr lang="ja" dirty="0">
                <a:solidFill>
                  <a:schemeClr val="dk1"/>
                </a:solidFill>
                <a:cs typeface="BIZ UDPGothic"/>
                <a:sym typeface="BIZ UDPGothic"/>
              </a:rPr>
              <a:t>在宅患者訪問薬剤管理指導料に関する事項</a:t>
            </a:r>
            <a:endParaRPr dirty="0">
              <a:solidFill>
                <a:schemeClr val="dk1"/>
              </a:solidFill>
              <a:cs typeface="BIZ UDPGothic"/>
              <a:sym typeface="BIZ UDPGothic"/>
            </a:endParaRPr>
          </a:p>
          <a:p>
            <a:pPr marL="418932" indent="-273470">
              <a:buClr>
                <a:schemeClr val="dk1"/>
              </a:buClr>
              <a:buFont typeface="BIZ UDPGothic"/>
              <a:buChar char="●"/>
            </a:pPr>
            <a:r>
              <a:rPr lang="ja" dirty="0">
                <a:solidFill>
                  <a:schemeClr val="dk1"/>
                </a:solidFill>
                <a:highlight>
                  <a:schemeClr val="lt1"/>
                </a:highlight>
                <a:cs typeface="BIZ UDPGothic"/>
                <a:sym typeface="BIZ UDPGothic"/>
              </a:rPr>
              <a:t>在宅患者訪問薬剤管理指導を行っている旨</a:t>
            </a:r>
            <a:endParaRPr dirty="0">
              <a:solidFill>
                <a:schemeClr val="dk1"/>
              </a:solidFill>
              <a:highlight>
                <a:schemeClr val="lt1"/>
              </a:highlight>
              <a:cs typeface="BIZ UDPGothic"/>
              <a:sym typeface="BIZ UDPGothic"/>
            </a:endParaRPr>
          </a:p>
          <a:p>
            <a:pPr marL="418932" indent="-273470">
              <a:buClr>
                <a:schemeClr val="dk1"/>
              </a:buClr>
              <a:buFont typeface="BIZ UDPGothic"/>
              <a:buChar char="●"/>
            </a:pPr>
            <a:r>
              <a:rPr lang="ja" dirty="0">
                <a:solidFill>
                  <a:schemeClr val="dk1"/>
                </a:solidFill>
                <a:highlight>
                  <a:schemeClr val="lt1"/>
                </a:highlight>
                <a:cs typeface="BIZ UDPGothic"/>
                <a:sym typeface="BIZ UDPGothic"/>
              </a:rPr>
              <a:t>指定居宅サービス事業者である旨</a:t>
            </a:r>
            <a:endParaRPr dirty="0">
              <a:solidFill>
                <a:schemeClr val="dk1"/>
              </a:solidFill>
              <a:highlight>
                <a:srgbClr val="FFFFFF"/>
              </a:highlight>
              <a:cs typeface="BIZ UDPGothic"/>
              <a:sym typeface="BIZ UD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c0f1582066_0_12: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c0f1582066_0_12: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cs typeface="BIZ UDPGothic"/>
                <a:sym typeface="BIZ UDPGothic"/>
              </a:rPr>
              <a:t>健康相談又は健康教室を行っている旨</a:t>
            </a:r>
            <a:endParaRPr dirty="0">
              <a:cs typeface="BIZ UDPGothic"/>
              <a:sym typeface="BIZ UD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592010fe7_0_168:notes"/>
          <p:cNvSpPr>
            <a:spLocks noGrp="1" noRot="1" noChangeAspect="1"/>
          </p:cNvSpPr>
          <p:nvPr>
            <p:ph type="sldImg" idx="2"/>
          </p:nvPr>
        </p:nvSpPr>
        <p:spPr>
          <a:xfrm>
            <a:off x="758825" y="744538"/>
            <a:ext cx="52816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592010fe7_0_168:notes"/>
          <p:cNvSpPr txBox="1">
            <a:spLocks noGrp="1"/>
          </p:cNvSpPr>
          <p:nvPr>
            <p:ph type="body" idx="1"/>
          </p:nvPr>
        </p:nvSpPr>
        <p:spPr>
          <a:xfrm>
            <a:off x="679797" y="4715236"/>
            <a:ext cx="5438374" cy="4467065"/>
          </a:xfrm>
          <a:prstGeom prst="rect">
            <a:avLst/>
          </a:prstGeom>
        </p:spPr>
        <p:txBody>
          <a:bodyPr spcFirstLastPara="1" wrap="square" lIns="83773" tIns="83773" rIns="83773" bIns="83773" anchor="t" anchorCtr="0">
            <a:noAutofit/>
          </a:bodyPr>
          <a:lstStyle/>
          <a:p>
            <a:pPr marL="0" indent="0">
              <a:buNone/>
            </a:pPr>
            <a:r>
              <a:rPr lang="ja" dirty="0">
                <a:solidFill>
                  <a:schemeClr val="dk1"/>
                </a:solidFill>
                <a:highlight>
                  <a:srgbClr val="FFFFFF"/>
                </a:highlight>
                <a:cs typeface="BIZ UDPGothic"/>
                <a:sym typeface="BIZ UDPGothic"/>
              </a:rPr>
              <a:t>かかりつけ薬剤師指導料及びかかりつけ薬剤師包括管理料に関する事項</a:t>
            </a:r>
            <a:endParaRPr dirty="0">
              <a:cs typeface="BIZ UDPGothic"/>
              <a:sym typeface="BIZ UD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771283"/>
            <a:ext cx="7044600" cy="2126400"/>
          </a:xfrm>
          <a:prstGeom prst="rect">
            <a:avLst/>
          </a:prstGeom>
        </p:spPr>
        <p:txBody>
          <a:bodyPr spcFirstLastPara="1" wrap="square" lIns="64575" tIns="64575" rIns="64575" bIns="64575" anchor="b" anchorCtr="0">
            <a:noAutofit/>
          </a:bodyPr>
          <a:lstStyle>
            <a:lvl1pPr lvl="0" algn="ctr">
              <a:spcBef>
                <a:spcPts val="0"/>
              </a:spcBef>
              <a:spcAft>
                <a:spcPts val="0"/>
              </a:spcAft>
              <a:buSzPts val="3700"/>
              <a:buNone/>
              <a:defRPr sz="3700" b="0" i="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dirty="0"/>
          </a:p>
        </p:txBody>
      </p:sp>
      <p:sp>
        <p:nvSpPr>
          <p:cNvPr id="11" name="Google Shape;11;p2"/>
          <p:cNvSpPr txBox="1">
            <a:spLocks noGrp="1"/>
          </p:cNvSpPr>
          <p:nvPr>
            <p:ph type="subTitle" idx="1"/>
          </p:nvPr>
        </p:nvSpPr>
        <p:spPr>
          <a:xfrm>
            <a:off x="257705" y="2935787"/>
            <a:ext cx="7044600" cy="8211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2000"/>
              <a:buNone/>
              <a:defRPr sz="2000" b="0" i="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dirty="0"/>
          </a:p>
        </p:txBody>
      </p:sp>
      <p:sp>
        <p:nvSpPr>
          <p:cNvPr id="12" name="Google Shape;12;p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1145802"/>
            <a:ext cx="7044600" cy="2034000"/>
          </a:xfrm>
          <a:prstGeom prst="rect">
            <a:avLst/>
          </a:prstGeom>
        </p:spPr>
        <p:txBody>
          <a:bodyPr spcFirstLastPara="1" wrap="square" lIns="64575" tIns="64575" rIns="64575" bIns="64575" anchor="b" anchorCtr="0">
            <a:noAutofit/>
          </a:bodyPr>
          <a:lstStyle>
            <a:lvl1pPr lvl="0" algn="ctr">
              <a:spcBef>
                <a:spcPts val="0"/>
              </a:spcBef>
              <a:spcAft>
                <a:spcPts val="0"/>
              </a:spcAft>
              <a:buSzPts val="8500"/>
              <a:buNone/>
              <a:defRPr sz="8500" b="0" i="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r>
              <a:rPr dirty="0"/>
              <a:t>xx%</a:t>
            </a:r>
          </a:p>
        </p:txBody>
      </p:sp>
      <p:sp>
        <p:nvSpPr>
          <p:cNvPr id="46" name="Google Shape;46;p11"/>
          <p:cNvSpPr txBox="1">
            <a:spLocks noGrp="1"/>
          </p:cNvSpPr>
          <p:nvPr>
            <p:ph type="body" idx="1"/>
          </p:nvPr>
        </p:nvSpPr>
        <p:spPr>
          <a:xfrm>
            <a:off x="257705" y="3265297"/>
            <a:ext cx="7044600" cy="1347300"/>
          </a:xfrm>
          <a:prstGeom prst="rect">
            <a:avLst/>
          </a:prstGeom>
        </p:spPr>
        <p:txBody>
          <a:bodyPr spcFirstLastPara="1" wrap="square" lIns="64575" tIns="64575" rIns="64575" bIns="64575" anchor="t" anchorCtr="0">
            <a:noAutofit/>
          </a:bodyPr>
          <a:lstStyle>
            <a:lvl1pPr marL="457200" lvl="0" indent="-311150" algn="ctr">
              <a:spcBef>
                <a:spcPts val="0"/>
              </a:spcBef>
              <a:spcAft>
                <a:spcPts val="0"/>
              </a:spcAft>
              <a:buSzPts val="1300"/>
              <a:buChar char="●"/>
              <a:defRPr b="0" i="0"/>
            </a:lvl1pPr>
            <a:lvl2pPr marL="914400" lvl="1" indent="-292100" algn="ctr">
              <a:spcBef>
                <a:spcPts val="1100"/>
              </a:spcBef>
              <a:spcAft>
                <a:spcPts val="0"/>
              </a:spcAft>
              <a:buSzPts val="1000"/>
              <a:buChar char="○"/>
              <a:defRPr/>
            </a:lvl2pPr>
            <a:lvl3pPr marL="1371600" lvl="2" indent="-292100" algn="ctr">
              <a:spcBef>
                <a:spcPts val="1100"/>
              </a:spcBef>
              <a:spcAft>
                <a:spcPts val="0"/>
              </a:spcAft>
              <a:buSzPts val="1000"/>
              <a:buChar char="■"/>
              <a:defRPr/>
            </a:lvl3pPr>
            <a:lvl4pPr marL="1828800" lvl="3" indent="-292100" algn="ctr">
              <a:spcBef>
                <a:spcPts val="1100"/>
              </a:spcBef>
              <a:spcAft>
                <a:spcPts val="0"/>
              </a:spcAft>
              <a:buSzPts val="1000"/>
              <a:buChar char="●"/>
              <a:defRPr/>
            </a:lvl4pPr>
            <a:lvl5pPr marL="2286000" lvl="4" indent="-292100" algn="ctr">
              <a:spcBef>
                <a:spcPts val="1100"/>
              </a:spcBef>
              <a:spcAft>
                <a:spcPts val="0"/>
              </a:spcAft>
              <a:buSzPts val="1000"/>
              <a:buChar char="○"/>
              <a:defRPr/>
            </a:lvl5pPr>
            <a:lvl6pPr marL="2743200" lvl="5" indent="-292100" algn="ctr">
              <a:spcBef>
                <a:spcPts val="1100"/>
              </a:spcBef>
              <a:spcAft>
                <a:spcPts val="0"/>
              </a:spcAft>
              <a:buSzPts val="1000"/>
              <a:buChar char="■"/>
              <a:defRPr/>
            </a:lvl6pPr>
            <a:lvl7pPr marL="3200400" lvl="6" indent="-292100" algn="ctr">
              <a:spcBef>
                <a:spcPts val="1100"/>
              </a:spcBef>
              <a:spcAft>
                <a:spcPts val="0"/>
              </a:spcAft>
              <a:buSzPts val="1000"/>
              <a:buChar char="●"/>
              <a:defRPr/>
            </a:lvl7pPr>
            <a:lvl8pPr marL="3657600" lvl="7" indent="-292100" algn="ctr">
              <a:spcBef>
                <a:spcPts val="1100"/>
              </a:spcBef>
              <a:spcAft>
                <a:spcPts val="0"/>
              </a:spcAft>
              <a:buSzPts val="1000"/>
              <a:buChar char="○"/>
              <a:defRPr/>
            </a:lvl8pPr>
            <a:lvl9pPr marL="4114800" lvl="8" indent="-292100" algn="ctr">
              <a:spcBef>
                <a:spcPts val="1100"/>
              </a:spcBef>
              <a:spcAft>
                <a:spcPts val="1100"/>
              </a:spcAft>
              <a:buSzPts val="1000"/>
              <a:buChar char="■"/>
              <a:defRPr/>
            </a:lvl9pPr>
          </a:lstStyle>
          <a:p>
            <a:endParaRPr dirty="0"/>
          </a:p>
        </p:txBody>
      </p:sp>
      <p:sp>
        <p:nvSpPr>
          <p:cNvPr id="47" name="Google Shape;47;p11"/>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2228002"/>
            <a:ext cx="7044600" cy="871800"/>
          </a:xfrm>
          <a:prstGeom prst="rect">
            <a:avLst/>
          </a:prstGeom>
        </p:spPr>
        <p:txBody>
          <a:bodyPr spcFirstLastPara="1" wrap="square" lIns="64575" tIns="64575" rIns="64575" bIns="64575" anchor="ctr" anchorCtr="0">
            <a:noAutofit/>
          </a:bodyPr>
          <a:lstStyle>
            <a:lvl1pPr lvl="0" algn="ctr">
              <a:spcBef>
                <a:spcPts val="0"/>
              </a:spcBef>
              <a:spcAft>
                <a:spcPts val="0"/>
              </a:spcAft>
              <a:buSzPts val="2500"/>
              <a:buNone/>
              <a:defRPr sz="2500" b="0" i="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endParaRPr dirty="0"/>
          </a:p>
        </p:txBody>
      </p:sp>
      <p:sp>
        <p:nvSpPr>
          <p:cNvPr id="15" name="Google Shape;15;p3"/>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b="0" i="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8" name="Google Shape;18;p4"/>
          <p:cNvSpPr txBox="1">
            <a:spLocks noGrp="1"/>
          </p:cNvSpPr>
          <p:nvPr>
            <p:ph type="body" idx="1"/>
          </p:nvPr>
        </p:nvSpPr>
        <p:spPr>
          <a:xfrm>
            <a:off x="257705" y="1193815"/>
            <a:ext cx="7044600" cy="3538800"/>
          </a:xfrm>
          <a:prstGeom prst="rect">
            <a:avLst/>
          </a:prstGeom>
        </p:spPr>
        <p:txBody>
          <a:bodyPr spcFirstLastPara="1" wrap="square" lIns="64575" tIns="64575" rIns="64575" bIns="64575" anchor="t" anchorCtr="0">
            <a:noAutofit/>
          </a:bodyPr>
          <a:lstStyle>
            <a:lvl1pPr marL="457200" lvl="0" indent="-311150">
              <a:spcBef>
                <a:spcPts val="0"/>
              </a:spcBef>
              <a:spcAft>
                <a:spcPts val="0"/>
              </a:spcAft>
              <a:buSzPts val="1300"/>
              <a:buChar char="●"/>
              <a:defRPr b="0" i="0"/>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19" name="Google Shape;19;p4"/>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b="0" i="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2" name="Google Shape;22;p5"/>
          <p:cNvSpPr txBox="1">
            <a:spLocks noGrp="1"/>
          </p:cNvSpPr>
          <p:nvPr>
            <p:ph type="body" idx="1"/>
          </p:nvPr>
        </p:nvSpPr>
        <p:spPr>
          <a:xfrm>
            <a:off x="257705"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b="0" i="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3" name="Google Shape;23;p5"/>
          <p:cNvSpPr txBox="1">
            <a:spLocks noGrp="1"/>
          </p:cNvSpPr>
          <p:nvPr>
            <p:ph type="body" idx="2"/>
          </p:nvPr>
        </p:nvSpPr>
        <p:spPr>
          <a:xfrm>
            <a:off x="3995291"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b="0" i="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4" name="Google Shape;24;p5"/>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b="0" i="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7" name="Google Shape;27;p6"/>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575530"/>
            <a:ext cx="2321700" cy="782700"/>
          </a:xfrm>
          <a:prstGeom prst="rect">
            <a:avLst/>
          </a:prstGeom>
        </p:spPr>
        <p:txBody>
          <a:bodyPr spcFirstLastPara="1" wrap="square" lIns="64575" tIns="64575" rIns="64575" bIns="64575" anchor="b" anchorCtr="0">
            <a:noAutofit/>
          </a:bodyPr>
          <a:lstStyle>
            <a:lvl1pPr lvl="0">
              <a:spcBef>
                <a:spcPts val="0"/>
              </a:spcBef>
              <a:spcAft>
                <a:spcPts val="0"/>
              </a:spcAft>
              <a:buSzPts val="1700"/>
              <a:buNone/>
              <a:defRPr sz="1700" b="0" i="0"/>
            </a:lvl1pPr>
            <a:lvl2pPr lvl="1">
              <a:spcBef>
                <a:spcPts val="0"/>
              </a:spcBef>
              <a:spcAft>
                <a:spcPts val="0"/>
              </a:spcAft>
              <a:buSzPts val="1700"/>
              <a:buNone/>
              <a:defRPr sz="1700"/>
            </a:lvl2pPr>
            <a:lvl3pPr lvl="2">
              <a:spcBef>
                <a:spcPts val="0"/>
              </a:spcBef>
              <a:spcAft>
                <a:spcPts val="0"/>
              </a:spcAft>
              <a:buSzPts val="1700"/>
              <a:buNone/>
              <a:defRPr sz="1700"/>
            </a:lvl3pPr>
            <a:lvl4pPr lvl="3">
              <a:spcBef>
                <a:spcPts val="0"/>
              </a:spcBef>
              <a:spcAft>
                <a:spcPts val="0"/>
              </a:spcAft>
              <a:buSzPts val="1700"/>
              <a:buNone/>
              <a:defRPr sz="1700"/>
            </a:lvl4pPr>
            <a:lvl5pPr lvl="4">
              <a:spcBef>
                <a:spcPts val="0"/>
              </a:spcBef>
              <a:spcAft>
                <a:spcPts val="0"/>
              </a:spcAft>
              <a:buSzPts val="1700"/>
              <a:buNone/>
              <a:defRPr sz="1700"/>
            </a:lvl5pPr>
            <a:lvl6pPr lvl="5">
              <a:spcBef>
                <a:spcPts val="0"/>
              </a:spcBef>
              <a:spcAft>
                <a:spcPts val="0"/>
              </a:spcAft>
              <a:buSzPts val="1700"/>
              <a:buNone/>
              <a:defRPr sz="1700"/>
            </a:lvl6pPr>
            <a:lvl7pPr lvl="6">
              <a:spcBef>
                <a:spcPts val="0"/>
              </a:spcBef>
              <a:spcAft>
                <a:spcPts val="0"/>
              </a:spcAft>
              <a:buSzPts val="1700"/>
              <a:buNone/>
              <a:defRPr sz="1700"/>
            </a:lvl7pPr>
            <a:lvl8pPr lvl="7">
              <a:spcBef>
                <a:spcPts val="0"/>
              </a:spcBef>
              <a:spcAft>
                <a:spcPts val="0"/>
              </a:spcAft>
              <a:buSzPts val="1700"/>
              <a:buNone/>
              <a:defRPr sz="1700"/>
            </a:lvl8pPr>
            <a:lvl9pPr lvl="8">
              <a:spcBef>
                <a:spcPts val="0"/>
              </a:spcBef>
              <a:spcAft>
                <a:spcPts val="0"/>
              </a:spcAft>
              <a:buSzPts val="1700"/>
              <a:buNone/>
              <a:defRPr sz="1700"/>
            </a:lvl9pPr>
          </a:lstStyle>
          <a:p>
            <a:endParaRPr dirty="0"/>
          </a:p>
        </p:txBody>
      </p:sp>
      <p:sp>
        <p:nvSpPr>
          <p:cNvPr id="30" name="Google Shape;30;p7"/>
          <p:cNvSpPr txBox="1">
            <a:spLocks noGrp="1"/>
          </p:cNvSpPr>
          <p:nvPr>
            <p:ph type="body" idx="1"/>
          </p:nvPr>
        </p:nvSpPr>
        <p:spPr>
          <a:xfrm>
            <a:off x="257705" y="1439446"/>
            <a:ext cx="2321700" cy="3293400"/>
          </a:xfrm>
          <a:prstGeom prst="rect">
            <a:avLst/>
          </a:prstGeom>
        </p:spPr>
        <p:txBody>
          <a:bodyPr spcFirstLastPara="1" wrap="square" lIns="64575" tIns="64575" rIns="64575" bIns="64575" anchor="t" anchorCtr="0">
            <a:noAutofit/>
          </a:bodyPr>
          <a:lstStyle>
            <a:lvl1pPr marL="457200" lvl="0" indent="-279400">
              <a:spcBef>
                <a:spcPts val="0"/>
              </a:spcBef>
              <a:spcAft>
                <a:spcPts val="0"/>
              </a:spcAft>
              <a:buSzPts val="800"/>
              <a:buChar char="●"/>
              <a:defRPr sz="800" b="0" i="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31" name="Google Shape;31;p7"/>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466297"/>
            <a:ext cx="5264700" cy="4237800"/>
          </a:xfrm>
          <a:prstGeom prst="rect">
            <a:avLst/>
          </a:prstGeom>
        </p:spPr>
        <p:txBody>
          <a:bodyPr spcFirstLastPara="1" wrap="square" lIns="64575" tIns="64575" rIns="64575" bIns="64575" anchor="ctr" anchorCtr="0">
            <a:noAutofit/>
          </a:bodyPr>
          <a:lstStyle>
            <a:lvl1pPr lvl="0">
              <a:spcBef>
                <a:spcPts val="0"/>
              </a:spcBef>
              <a:spcAft>
                <a:spcPts val="0"/>
              </a:spcAft>
              <a:buSzPts val="3400"/>
              <a:buNone/>
              <a:defRPr sz="3400" b="0" i="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a:endParaRPr dirty="0"/>
          </a:p>
        </p:txBody>
      </p:sp>
      <p:sp>
        <p:nvSpPr>
          <p:cNvPr id="34" name="Google Shape;34;p8"/>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129"/>
            <a:ext cx="3780000" cy="5328000"/>
          </a:xfrm>
          <a:prstGeom prst="rect">
            <a:avLst/>
          </a:prstGeom>
          <a:solidFill>
            <a:schemeClr val="lt2"/>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b="0" i="0" dirty="0">
              <a:latin typeface="UD Digi Kyokasho NK-R" panose="020B0400000000000000" pitchFamily="34" charset="-128"/>
              <a:ea typeface="UD Digi Kyokasho NK-R" panose="020B0400000000000000" pitchFamily="34" charset="-128"/>
            </a:endParaRPr>
          </a:p>
        </p:txBody>
      </p:sp>
      <p:sp>
        <p:nvSpPr>
          <p:cNvPr id="37" name="Google Shape;37;p9"/>
          <p:cNvSpPr txBox="1">
            <a:spLocks noGrp="1"/>
          </p:cNvSpPr>
          <p:nvPr>
            <p:ph type="title"/>
          </p:nvPr>
        </p:nvSpPr>
        <p:spPr>
          <a:xfrm>
            <a:off x="219508" y="1277410"/>
            <a:ext cx="3344400" cy="1535400"/>
          </a:xfrm>
          <a:prstGeom prst="rect">
            <a:avLst/>
          </a:prstGeom>
        </p:spPr>
        <p:txBody>
          <a:bodyPr spcFirstLastPara="1" wrap="square" lIns="64575" tIns="64575" rIns="64575" bIns="64575" anchor="b" anchorCtr="0">
            <a:noAutofit/>
          </a:bodyPr>
          <a:lstStyle>
            <a:lvl1pPr lvl="0" algn="ctr">
              <a:spcBef>
                <a:spcPts val="0"/>
              </a:spcBef>
              <a:spcAft>
                <a:spcPts val="0"/>
              </a:spcAft>
              <a:buSzPts val="3000"/>
              <a:buNone/>
              <a:defRPr sz="3000" b="0" i="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dirty="0"/>
          </a:p>
        </p:txBody>
      </p:sp>
      <p:sp>
        <p:nvSpPr>
          <p:cNvPr id="38" name="Google Shape;38;p9"/>
          <p:cNvSpPr txBox="1">
            <a:spLocks noGrp="1"/>
          </p:cNvSpPr>
          <p:nvPr>
            <p:ph type="subTitle" idx="1"/>
          </p:nvPr>
        </p:nvSpPr>
        <p:spPr>
          <a:xfrm>
            <a:off x="219508" y="2903623"/>
            <a:ext cx="3344400" cy="12795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1500"/>
              <a:buNone/>
              <a:defRPr sz="1500" b="0" i="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dirty="0"/>
          </a:p>
        </p:txBody>
      </p:sp>
      <p:sp>
        <p:nvSpPr>
          <p:cNvPr id="39" name="Google Shape;39;p9"/>
          <p:cNvSpPr txBox="1">
            <a:spLocks noGrp="1"/>
          </p:cNvSpPr>
          <p:nvPr>
            <p:ph type="body" idx="2"/>
          </p:nvPr>
        </p:nvSpPr>
        <p:spPr>
          <a:xfrm>
            <a:off x="4083839" y="750048"/>
            <a:ext cx="3172200" cy="3827700"/>
          </a:xfrm>
          <a:prstGeom prst="rect">
            <a:avLst/>
          </a:prstGeom>
        </p:spPr>
        <p:txBody>
          <a:bodyPr spcFirstLastPara="1" wrap="square" lIns="64575" tIns="64575" rIns="64575" bIns="64575" anchor="ctr" anchorCtr="0">
            <a:noAutofit/>
          </a:bodyPr>
          <a:lstStyle>
            <a:lvl1pPr marL="457200" lvl="0" indent="-311150">
              <a:spcBef>
                <a:spcPts val="0"/>
              </a:spcBef>
              <a:spcAft>
                <a:spcPts val="0"/>
              </a:spcAft>
              <a:buSzPts val="1300"/>
              <a:buChar char="●"/>
              <a:defRPr b="0" i="0"/>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40" name="Google Shape;40;p9"/>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4382328"/>
            <a:ext cx="4959600" cy="627000"/>
          </a:xfrm>
          <a:prstGeom prst="rect">
            <a:avLst/>
          </a:prstGeom>
        </p:spPr>
        <p:txBody>
          <a:bodyPr spcFirstLastPara="1" wrap="square" lIns="64575" tIns="64575" rIns="64575" bIns="64575" anchor="ctr" anchorCtr="0">
            <a:noAutofit/>
          </a:bodyPr>
          <a:lstStyle>
            <a:lvl1pPr marL="457200" lvl="0" indent="-228600">
              <a:lnSpc>
                <a:spcPct val="100000"/>
              </a:lnSpc>
              <a:spcBef>
                <a:spcPts val="0"/>
              </a:spcBef>
              <a:spcAft>
                <a:spcPts val="0"/>
              </a:spcAft>
              <a:buSzPts val="1300"/>
              <a:buNone/>
              <a:defRPr b="0" i="0"/>
            </a:lvl1pPr>
          </a:lstStyle>
          <a:p>
            <a:endParaRPr dirty="0"/>
          </a:p>
        </p:txBody>
      </p:sp>
      <p:sp>
        <p:nvSpPr>
          <p:cNvPr id="43" name="Google Shape;43;p10"/>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460988"/>
            <a:ext cx="7044600" cy="593400"/>
          </a:xfrm>
          <a:prstGeom prst="rect">
            <a:avLst/>
          </a:prstGeom>
          <a:noFill/>
          <a:ln>
            <a:noFill/>
          </a:ln>
        </p:spPr>
        <p:txBody>
          <a:bodyPr spcFirstLastPara="1" wrap="square" lIns="64575" tIns="64575" rIns="64575" bIns="64575" anchor="t" anchorCtr="0">
            <a:noAutofit/>
          </a:bodyPr>
          <a:lstStyle>
            <a:lvl1pPr lvl="0">
              <a:spcBef>
                <a:spcPts val="0"/>
              </a:spcBef>
              <a:spcAft>
                <a:spcPts val="0"/>
              </a:spcAft>
              <a:buClr>
                <a:schemeClr val="dk1"/>
              </a:buClr>
              <a:buSzPts val="2000"/>
              <a:buNone/>
              <a:defRPr sz="2000">
                <a:solidFill>
                  <a:schemeClr val="dk1"/>
                </a:solidFill>
              </a:defRPr>
            </a:lvl1pPr>
            <a:lvl2pPr lvl="1">
              <a:spcBef>
                <a:spcPts val="0"/>
              </a:spcBef>
              <a:spcAft>
                <a:spcPts val="0"/>
              </a:spcAft>
              <a:buClr>
                <a:schemeClr val="dk1"/>
              </a:buClr>
              <a:buSzPts val="2000"/>
              <a:buNone/>
              <a:defRPr sz="2000">
                <a:solidFill>
                  <a:schemeClr val="dk1"/>
                </a:solidFill>
              </a:defRPr>
            </a:lvl2pPr>
            <a:lvl3pPr lvl="2">
              <a:spcBef>
                <a:spcPts val="0"/>
              </a:spcBef>
              <a:spcAft>
                <a:spcPts val="0"/>
              </a:spcAft>
              <a:buClr>
                <a:schemeClr val="dk1"/>
              </a:buClr>
              <a:buSzPts val="2000"/>
              <a:buNone/>
              <a:defRPr sz="2000">
                <a:solidFill>
                  <a:schemeClr val="dk1"/>
                </a:solidFill>
              </a:defRPr>
            </a:lvl3pPr>
            <a:lvl4pPr lvl="3">
              <a:spcBef>
                <a:spcPts val="0"/>
              </a:spcBef>
              <a:spcAft>
                <a:spcPts val="0"/>
              </a:spcAft>
              <a:buClr>
                <a:schemeClr val="dk1"/>
              </a:buClr>
              <a:buSzPts val="2000"/>
              <a:buNone/>
              <a:defRPr sz="2000">
                <a:solidFill>
                  <a:schemeClr val="dk1"/>
                </a:solidFill>
              </a:defRPr>
            </a:lvl4pPr>
            <a:lvl5pPr lvl="4">
              <a:spcBef>
                <a:spcPts val="0"/>
              </a:spcBef>
              <a:spcAft>
                <a:spcPts val="0"/>
              </a:spcAft>
              <a:buClr>
                <a:schemeClr val="dk1"/>
              </a:buClr>
              <a:buSzPts val="2000"/>
              <a:buNone/>
              <a:defRPr sz="2000">
                <a:solidFill>
                  <a:schemeClr val="dk1"/>
                </a:solidFill>
              </a:defRPr>
            </a:lvl5pPr>
            <a:lvl6pPr lvl="5">
              <a:spcBef>
                <a:spcPts val="0"/>
              </a:spcBef>
              <a:spcAft>
                <a:spcPts val="0"/>
              </a:spcAft>
              <a:buClr>
                <a:schemeClr val="dk1"/>
              </a:buClr>
              <a:buSzPts val="2000"/>
              <a:buNone/>
              <a:defRPr sz="2000">
                <a:solidFill>
                  <a:schemeClr val="dk1"/>
                </a:solidFill>
              </a:defRPr>
            </a:lvl6pPr>
            <a:lvl7pPr lvl="6">
              <a:spcBef>
                <a:spcPts val="0"/>
              </a:spcBef>
              <a:spcAft>
                <a:spcPts val="0"/>
              </a:spcAft>
              <a:buClr>
                <a:schemeClr val="dk1"/>
              </a:buClr>
              <a:buSzPts val="2000"/>
              <a:buNone/>
              <a:defRPr sz="2000">
                <a:solidFill>
                  <a:schemeClr val="dk1"/>
                </a:solidFill>
              </a:defRPr>
            </a:lvl7pPr>
            <a:lvl8pPr lvl="7">
              <a:spcBef>
                <a:spcPts val="0"/>
              </a:spcBef>
              <a:spcAft>
                <a:spcPts val="0"/>
              </a:spcAft>
              <a:buClr>
                <a:schemeClr val="dk1"/>
              </a:buClr>
              <a:buSzPts val="2000"/>
              <a:buNone/>
              <a:defRPr sz="2000">
                <a:solidFill>
                  <a:schemeClr val="dk1"/>
                </a:solidFill>
              </a:defRPr>
            </a:lvl8pPr>
            <a:lvl9pPr lvl="8">
              <a:spcBef>
                <a:spcPts val="0"/>
              </a:spcBef>
              <a:spcAft>
                <a:spcPts val="0"/>
              </a:spcAft>
              <a:buClr>
                <a:schemeClr val="dk1"/>
              </a:buClr>
              <a:buSzPts val="2000"/>
              <a:buNone/>
              <a:defRPr sz="2000">
                <a:solidFill>
                  <a:schemeClr val="dk1"/>
                </a:solidFill>
              </a:defRPr>
            </a:lvl9pPr>
          </a:lstStyle>
          <a:p>
            <a:endParaRPr dirty="0"/>
          </a:p>
        </p:txBody>
      </p:sp>
      <p:sp>
        <p:nvSpPr>
          <p:cNvPr id="7" name="Google Shape;7;p1"/>
          <p:cNvSpPr txBox="1">
            <a:spLocks noGrp="1"/>
          </p:cNvSpPr>
          <p:nvPr>
            <p:ph type="body" idx="1"/>
          </p:nvPr>
        </p:nvSpPr>
        <p:spPr>
          <a:xfrm>
            <a:off x="257705" y="1193815"/>
            <a:ext cx="7044600" cy="3538800"/>
          </a:xfrm>
          <a:prstGeom prst="rect">
            <a:avLst/>
          </a:prstGeom>
          <a:noFill/>
          <a:ln>
            <a:noFill/>
          </a:ln>
        </p:spPr>
        <p:txBody>
          <a:bodyPr spcFirstLastPara="1" wrap="square" lIns="64575" tIns="64575" rIns="64575" bIns="64575" anchor="t" anchorCtr="0">
            <a:noAutofit/>
          </a:bodyPr>
          <a:lstStyle>
            <a:lvl1pPr marL="457200" lvl="0" indent="-311150">
              <a:lnSpc>
                <a:spcPct val="115000"/>
              </a:lnSpc>
              <a:spcBef>
                <a:spcPts val="0"/>
              </a:spcBef>
              <a:spcAft>
                <a:spcPts val="0"/>
              </a:spcAft>
              <a:buClr>
                <a:schemeClr val="dk2"/>
              </a:buClr>
              <a:buSzPts val="1300"/>
              <a:buChar char="●"/>
              <a:defRPr sz="1300">
                <a:solidFill>
                  <a:schemeClr val="dk2"/>
                </a:solidFill>
              </a:defRPr>
            </a:lvl1pPr>
            <a:lvl2pPr marL="914400" lvl="1" indent="-292100">
              <a:lnSpc>
                <a:spcPct val="115000"/>
              </a:lnSpc>
              <a:spcBef>
                <a:spcPts val="1100"/>
              </a:spcBef>
              <a:spcAft>
                <a:spcPts val="0"/>
              </a:spcAft>
              <a:buClr>
                <a:schemeClr val="dk2"/>
              </a:buClr>
              <a:buSzPts val="1000"/>
              <a:buChar char="○"/>
              <a:defRPr sz="1000">
                <a:solidFill>
                  <a:schemeClr val="dk2"/>
                </a:solidFill>
              </a:defRPr>
            </a:lvl2pPr>
            <a:lvl3pPr marL="1371600" lvl="2" indent="-292100">
              <a:lnSpc>
                <a:spcPct val="115000"/>
              </a:lnSpc>
              <a:spcBef>
                <a:spcPts val="1100"/>
              </a:spcBef>
              <a:spcAft>
                <a:spcPts val="0"/>
              </a:spcAft>
              <a:buClr>
                <a:schemeClr val="dk2"/>
              </a:buClr>
              <a:buSzPts val="1000"/>
              <a:buChar char="■"/>
              <a:defRPr sz="1000">
                <a:solidFill>
                  <a:schemeClr val="dk2"/>
                </a:solidFill>
              </a:defRPr>
            </a:lvl3pPr>
            <a:lvl4pPr marL="1828800" lvl="3" indent="-292100">
              <a:lnSpc>
                <a:spcPct val="115000"/>
              </a:lnSpc>
              <a:spcBef>
                <a:spcPts val="1100"/>
              </a:spcBef>
              <a:spcAft>
                <a:spcPts val="0"/>
              </a:spcAft>
              <a:buClr>
                <a:schemeClr val="dk2"/>
              </a:buClr>
              <a:buSzPts val="1000"/>
              <a:buChar char="●"/>
              <a:defRPr sz="1000">
                <a:solidFill>
                  <a:schemeClr val="dk2"/>
                </a:solidFill>
              </a:defRPr>
            </a:lvl4pPr>
            <a:lvl5pPr marL="2286000" lvl="4" indent="-292100">
              <a:lnSpc>
                <a:spcPct val="115000"/>
              </a:lnSpc>
              <a:spcBef>
                <a:spcPts val="1100"/>
              </a:spcBef>
              <a:spcAft>
                <a:spcPts val="0"/>
              </a:spcAft>
              <a:buClr>
                <a:schemeClr val="dk2"/>
              </a:buClr>
              <a:buSzPts val="1000"/>
              <a:buChar char="○"/>
              <a:defRPr sz="1000">
                <a:solidFill>
                  <a:schemeClr val="dk2"/>
                </a:solidFill>
              </a:defRPr>
            </a:lvl5pPr>
            <a:lvl6pPr marL="2743200" lvl="5" indent="-292100">
              <a:lnSpc>
                <a:spcPct val="115000"/>
              </a:lnSpc>
              <a:spcBef>
                <a:spcPts val="1100"/>
              </a:spcBef>
              <a:spcAft>
                <a:spcPts val="0"/>
              </a:spcAft>
              <a:buClr>
                <a:schemeClr val="dk2"/>
              </a:buClr>
              <a:buSzPts val="1000"/>
              <a:buChar char="■"/>
              <a:defRPr sz="1000">
                <a:solidFill>
                  <a:schemeClr val="dk2"/>
                </a:solidFill>
              </a:defRPr>
            </a:lvl6pPr>
            <a:lvl7pPr marL="3200400" lvl="6" indent="-292100">
              <a:lnSpc>
                <a:spcPct val="115000"/>
              </a:lnSpc>
              <a:spcBef>
                <a:spcPts val="1100"/>
              </a:spcBef>
              <a:spcAft>
                <a:spcPts val="0"/>
              </a:spcAft>
              <a:buClr>
                <a:schemeClr val="dk2"/>
              </a:buClr>
              <a:buSzPts val="1000"/>
              <a:buChar char="●"/>
              <a:defRPr sz="1000">
                <a:solidFill>
                  <a:schemeClr val="dk2"/>
                </a:solidFill>
              </a:defRPr>
            </a:lvl7pPr>
            <a:lvl8pPr marL="3657600" lvl="7" indent="-292100">
              <a:lnSpc>
                <a:spcPct val="115000"/>
              </a:lnSpc>
              <a:spcBef>
                <a:spcPts val="1100"/>
              </a:spcBef>
              <a:spcAft>
                <a:spcPts val="0"/>
              </a:spcAft>
              <a:buClr>
                <a:schemeClr val="dk2"/>
              </a:buClr>
              <a:buSzPts val="1000"/>
              <a:buChar char="○"/>
              <a:defRPr sz="1000">
                <a:solidFill>
                  <a:schemeClr val="dk2"/>
                </a:solidFill>
              </a:defRPr>
            </a:lvl8pPr>
            <a:lvl9pPr marL="4114800" lvl="8" indent="-292100">
              <a:lnSpc>
                <a:spcPct val="115000"/>
              </a:lnSpc>
              <a:spcBef>
                <a:spcPts val="1100"/>
              </a:spcBef>
              <a:spcAft>
                <a:spcPts val="1100"/>
              </a:spcAft>
              <a:buClr>
                <a:schemeClr val="dk2"/>
              </a:buClr>
              <a:buSzPts val="1000"/>
              <a:buChar char="■"/>
              <a:defRPr sz="1000">
                <a:solidFill>
                  <a:schemeClr val="dk2"/>
                </a:solidFill>
              </a:defRPr>
            </a:lvl9pPr>
          </a:lstStyle>
          <a:p>
            <a:endParaRPr dirty="0"/>
          </a:p>
        </p:txBody>
      </p:sp>
      <p:sp>
        <p:nvSpPr>
          <p:cNvPr id="8" name="Google Shape;8;p1"/>
          <p:cNvSpPr txBox="1">
            <a:spLocks noGrp="1"/>
          </p:cNvSpPr>
          <p:nvPr>
            <p:ph type="sldNum" idx="12"/>
          </p:nvPr>
        </p:nvSpPr>
        <p:spPr>
          <a:xfrm>
            <a:off x="7004788" y="4830489"/>
            <a:ext cx="453600" cy="407700"/>
          </a:xfrm>
          <a:prstGeom prst="rect">
            <a:avLst/>
          </a:prstGeom>
          <a:noFill/>
          <a:ln>
            <a:noFill/>
          </a:ln>
        </p:spPr>
        <p:txBody>
          <a:bodyPr spcFirstLastPara="1" wrap="square" lIns="64575" tIns="64575" rIns="64575" bIns="64575" anchor="ctr" anchorCtr="0">
            <a:noAutofit/>
          </a:bodyPr>
          <a:lstStyle>
            <a:lvl1pPr lvl="0" algn="r">
              <a:buNone/>
              <a:defRPr sz="700" b="0" i="0">
                <a:solidFill>
                  <a:schemeClr val="dk2"/>
                </a:solidFill>
                <a:latin typeface="UD Digi Kyokasho NK-R" panose="020B0400000000000000" pitchFamily="34" charset="-128"/>
                <a:ea typeface="UD Digi Kyokasho NK-R" panose="020B0400000000000000" pitchFamily="34" charset="-128"/>
              </a:defRPr>
            </a:lvl1pPr>
            <a:lvl2pPr lvl="1" algn="r">
              <a:buNone/>
              <a:defRPr sz="700">
                <a:solidFill>
                  <a:schemeClr val="dk2"/>
                </a:solidFill>
              </a:defRPr>
            </a:lvl2pPr>
            <a:lvl3pPr lvl="2" algn="r">
              <a:buNone/>
              <a:defRPr sz="700">
                <a:solidFill>
                  <a:schemeClr val="dk2"/>
                </a:solidFill>
              </a:defRPr>
            </a:lvl3pPr>
            <a:lvl4pPr lvl="3" algn="r">
              <a:buNone/>
              <a:defRPr sz="700">
                <a:solidFill>
                  <a:schemeClr val="dk2"/>
                </a:solidFill>
              </a:defRPr>
            </a:lvl4pPr>
            <a:lvl5pPr lvl="4" algn="r">
              <a:buNone/>
              <a:defRPr sz="700">
                <a:solidFill>
                  <a:schemeClr val="dk2"/>
                </a:solidFill>
              </a:defRPr>
            </a:lvl5pPr>
            <a:lvl6pPr lvl="5" algn="r">
              <a:buNone/>
              <a:defRPr sz="700">
                <a:solidFill>
                  <a:schemeClr val="dk2"/>
                </a:solidFill>
              </a:defRPr>
            </a:lvl6pPr>
            <a:lvl7pPr lvl="6" algn="r">
              <a:buNone/>
              <a:defRPr sz="700">
                <a:solidFill>
                  <a:schemeClr val="dk2"/>
                </a:solidFill>
              </a:defRPr>
            </a:lvl7pPr>
            <a:lvl8pPr lvl="7" algn="r">
              <a:buNone/>
              <a:defRPr sz="700">
                <a:solidFill>
                  <a:schemeClr val="dk2"/>
                </a:solidFill>
              </a:defRPr>
            </a:lvl8pPr>
            <a:lvl9pPr lvl="8" algn="r">
              <a:buNone/>
              <a:defRPr sz="700">
                <a:solidFill>
                  <a:schemeClr val="dk2"/>
                </a:solidFill>
              </a:defRPr>
            </a:lvl9pPr>
          </a:lstStyle>
          <a:p>
            <a:fld id="{00000000-1234-1234-1234-123412341234}" type="slidenum">
              <a:rPr lang="en-US" altLang="ja" smtClean="0"/>
              <a:pPr/>
              <a:t>‹#›</a:t>
            </a:fld>
            <a:endParaRPr lang="ja" alt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B0400000000000000" pitchFamily="34" charset="-128"/>
          <a:ea typeface="UD Digi Kyokasho NK-R"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B0400000000000000" pitchFamily="34" charset="-128"/>
          <a:ea typeface="UD Digi Kyokasho NK-R"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00000" y="3043900"/>
            <a:ext cx="5547000" cy="1470000"/>
          </a:xfrm>
          <a:prstGeom prst="rect">
            <a:avLst/>
          </a:prstGeom>
        </p:spPr>
        <p:txBody>
          <a:bodyPr spcFirstLastPara="1" wrap="square" lIns="317825" tIns="64575" rIns="64575" bIns="64575" anchor="ctr" anchorCtr="0">
            <a:noAutofit/>
          </a:bodyPr>
          <a:lstStyle/>
          <a:p>
            <a:pPr marL="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cs typeface="BIZ UDPGothic"/>
                <a:sym typeface="BIZ UDPGothic"/>
              </a:rPr>
              <a:t>●夜間・休日等加算の対象時間</a:t>
            </a:r>
            <a:br>
              <a:rPr lang="en-US" altLang="ja" sz="1200" b="1" dirty="0">
                <a:solidFill>
                  <a:srgbClr val="000000"/>
                </a:solidFill>
                <a:cs typeface="BIZ UDPGothic"/>
                <a:sym typeface="BIZ UDPGothic"/>
              </a:rPr>
            </a:br>
            <a:r>
              <a:rPr lang="en-US" altLang="ja" sz="1200" b="1" dirty="0">
                <a:solidFill>
                  <a:srgbClr val="000000"/>
                </a:solidFill>
                <a:cs typeface="BIZ UDPGothic"/>
                <a:sym typeface="BIZ UDPGothic"/>
              </a:rPr>
              <a:t>(</a:t>
            </a:r>
            <a:r>
              <a:rPr lang="ja-JP" altLang="en-US" sz="1200" b="1" dirty="0">
                <a:solidFill>
                  <a:srgbClr val="000000"/>
                </a:solidFill>
                <a:cs typeface="BIZ UDPGothic"/>
                <a:sym typeface="BIZ UDPGothic"/>
              </a:rPr>
              <a:t>処方箋受付</a:t>
            </a:r>
            <a:r>
              <a:rPr lang="en-US" altLang="ja-JP" sz="1200" b="1" dirty="0">
                <a:solidFill>
                  <a:srgbClr val="000000"/>
                </a:solidFill>
                <a:cs typeface="BIZ UDPGothic"/>
                <a:sym typeface="BIZ UDPGothic"/>
              </a:rPr>
              <a:t>1</a:t>
            </a:r>
            <a:r>
              <a:rPr lang="ja-JP" altLang="en-US" sz="1200" b="1">
                <a:solidFill>
                  <a:srgbClr val="000000"/>
                </a:solidFill>
                <a:cs typeface="BIZ UDPGothic"/>
                <a:sym typeface="BIZ UDPGothic"/>
              </a:rPr>
              <a:t>回につき４０点）</a:t>
            </a:r>
            <a:endParaRPr sz="1200" b="1"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cs typeface="BIZ UDPGothic"/>
                <a:sym typeface="BIZ UDPGothic"/>
              </a:rPr>
              <a:t>平日19:00-</a:t>
            </a:r>
            <a:r>
              <a:rPr lang="en-US" altLang="ja" sz="1200" b="1" dirty="0">
                <a:solidFill>
                  <a:srgbClr val="000000"/>
                </a:solidFill>
                <a:cs typeface="BIZ UDPGothic"/>
                <a:sym typeface="BIZ UDPGothic"/>
              </a:rPr>
              <a:t>8:00</a:t>
            </a:r>
            <a:r>
              <a:rPr lang="ja" sz="1200" b="1" dirty="0">
                <a:solidFill>
                  <a:srgbClr val="000000"/>
                </a:solidFill>
                <a:cs typeface="BIZ UDPGothic"/>
                <a:sym typeface="BIZ UDPGothic"/>
              </a:rPr>
              <a:t>まで　土曜日13:00-</a:t>
            </a:r>
            <a:r>
              <a:rPr lang="en-US" altLang="ja" sz="1200" b="1" dirty="0">
                <a:solidFill>
                  <a:srgbClr val="000000"/>
                </a:solidFill>
                <a:cs typeface="BIZ UDPGothic"/>
                <a:sym typeface="BIZ UDPGothic"/>
              </a:rPr>
              <a:t>8:00</a:t>
            </a:r>
            <a:r>
              <a:rPr lang="ja" sz="1200" b="1" dirty="0">
                <a:solidFill>
                  <a:srgbClr val="000000"/>
                </a:solidFill>
                <a:cs typeface="BIZ UDPGothic"/>
                <a:sym typeface="BIZ UDPGothic"/>
              </a:rPr>
              <a:t>まで　</a:t>
            </a:r>
            <a:endParaRPr sz="1200" b="1"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cs typeface="BIZ UDPGothic"/>
                <a:sym typeface="BIZ UDPGothic"/>
              </a:rPr>
              <a:t>※1月2-3日　12月29-31日は休日扱い</a:t>
            </a:r>
            <a:endParaRPr sz="1200" b="1" dirty="0">
              <a:solidFill>
                <a:srgbClr val="000000"/>
              </a:solidFill>
              <a:cs typeface="BIZ UDPGothic"/>
              <a:sym typeface="BIZ UDPGothic"/>
            </a:endParaRPr>
          </a:p>
          <a:p>
            <a:pPr marL="0" marR="190500" lvl="0" indent="0" algn="l" rtl="0">
              <a:lnSpc>
                <a:spcPct val="115000"/>
              </a:lnSpc>
              <a:spcBef>
                <a:spcPts val="700"/>
              </a:spcBef>
              <a:spcAft>
                <a:spcPts val="0"/>
              </a:spcAft>
              <a:buClr>
                <a:schemeClr val="dk1"/>
              </a:buClr>
              <a:buSzPts val="800"/>
              <a:buFont typeface="Arial"/>
              <a:buNone/>
            </a:pPr>
            <a:r>
              <a:rPr lang="ja" sz="1200" dirty="0">
                <a:solidFill>
                  <a:srgbClr val="000000"/>
                </a:solidFill>
                <a:cs typeface="BIZ UDPGothic"/>
                <a:sym typeface="BIZ UDPGothic"/>
              </a:rPr>
              <a:t>※営業時間外の時間外調剤料について</a:t>
            </a:r>
            <a:endParaRPr sz="1200"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cs typeface="BIZ UDPGothic"/>
                <a:sym typeface="BIZ UDPGothic"/>
              </a:rPr>
              <a:t>時間外加算 18:30-22:00  6:00-8:00 　深夜加算 22:00-6:00　</a:t>
            </a:r>
            <a:endParaRPr sz="1200"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cs typeface="BIZ UDPGothic"/>
                <a:sym typeface="BIZ UDPGothic"/>
              </a:rPr>
              <a:t>休日加算     日曜日・祝日・年末年始（12月30日-翌年1月3日）</a:t>
            </a:r>
            <a:endParaRPr sz="1200" dirty="0">
              <a:solidFill>
                <a:srgbClr val="000000"/>
              </a:solidFill>
              <a:cs typeface="BIZ UDPGothic"/>
              <a:sym typeface="BIZ UDPGothic"/>
            </a:endParaRPr>
          </a:p>
        </p:txBody>
      </p:sp>
      <p:sp>
        <p:nvSpPr>
          <p:cNvPr id="55" name="Google Shape;55;p13"/>
          <p:cNvSpPr txBox="1"/>
          <p:nvPr/>
        </p:nvSpPr>
        <p:spPr>
          <a:xfrm>
            <a:off x="257526" y="130100"/>
            <a:ext cx="7089599" cy="6447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3600" dirty="0">
                <a:latin typeface="UD Digi Kyokasho NK-R" panose="020B0400000000000000" pitchFamily="34" charset="-128"/>
                <a:ea typeface="UD Digi Kyokasho NK-R" panose="020B0400000000000000" pitchFamily="34" charset="-128"/>
                <a:cs typeface="Aldhabi" panose="020F0502020204030204" pitchFamily="34" charset="0"/>
                <a:sym typeface="BIZ UDPGothic"/>
              </a:rPr>
              <a:t>開局時間のご案内</a:t>
            </a:r>
            <a:endParaRPr sz="3600" dirty="0">
              <a:latin typeface="UD Digi Kyokasho NK-R" panose="020B0400000000000000" pitchFamily="34" charset="-128"/>
              <a:ea typeface="UD Digi Kyokasho NK-R" panose="020B0400000000000000" pitchFamily="34" charset="-128"/>
              <a:cs typeface="Aldhabi" panose="020F0502020204030204" pitchFamily="34" charset="0"/>
              <a:sym typeface="BIZ UDPGothic"/>
            </a:endParaRPr>
          </a:p>
        </p:txBody>
      </p:sp>
      <p:sp>
        <p:nvSpPr>
          <p:cNvPr id="56" name="Google Shape;56;p13"/>
          <p:cNvSpPr txBox="1"/>
          <p:nvPr/>
        </p:nvSpPr>
        <p:spPr>
          <a:xfrm>
            <a:off x="257525" y="4600000"/>
            <a:ext cx="7188900" cy="6447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solidFill>
                  <a:schemeClr val="lt1"/>
                </a:solidFill>
                <a:latin typeface="UD Digi Kyokasho NK-R" panose="020B0400000000000000" pitchFamily="34" charset="-128"/>
                <a:ea typeface="UD Digi Kyokasho NK-R" panose="020B0400000000000000" pitchFamily="34" charset="-128"/>
                <a:cs typeface="BIZ UDPGothic"/>
                <a:sym typeface="BIZ UDPGothic"/>
              </a:rPr>
              <a:t>緊急連絡先（転送電話）</a:t>
            </a:r>
            <a:r>
              <a:rPr lang="ja-JP" altLang="en-US" sz="2400" dirty="0">
                <a:solidFill>
                  <a:schemeClr val="lt1"/>
                </a:solidFill>
                <a:latin typeface="UD Digi Kyokasho NK-R" panose="020B0400000000000000" pitchFamily="34" charset="-128"/>
                <a:ea typeface="UD Digi Kyokasho NK-R" panose="020B0400000000000000" pitchFamily="34" charset="-128"/>
                <a:cs typeface="BIZ UDPGothic"/>
                <a:sym typeface="BIZ UDPGothic"/>
              </a:rPr>
              <a:t>０２９４</a:t>
            </a:r>
            <a:r>
              <a:rPr lang="ja"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a:t>
            </a:r>
            <a:r>
              <a:rPr lang="ja-JP" altLang="en-US"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３２</a:t>
            </a:r>
            <a:r>
              <a:rPr lang="ja"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a:t>
            </a:r>
            <a:r>
              <a:rPr lang="ja-JP" altLang="en-US"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５５７１</a:t>
            </a: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58" name="Google Shape;58;p13"/>
          <p:cNvSpPr/>
          <p:nvPr/>
        </p:nvSpPr>
        <p:spPr>
          <a:xfrm>
            <a:off x="312225" y="3174600"/>
            <a:ext cx="1227900" cy="1227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保険</a:t>
            </a:r>
            <a:endParaRPr sz="24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薬局</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3" name="図 2">
            <a:extLst>
              <a:ext uri="{FF2B5EF4-FFF2-40B4-BE49-F238E27FC236}">
                <a16:creationId xmlns:a16="http://schemas.microsoft.com/office/drawing/2014/main" id="{5FB2DF94-226F-F2C5-088F-25D167C4C984}"/>
              </a:ext>
            </a:extLst>
          </p:cNvPr>
          <p:cNvPicPr>
            <a:picLocks noChangeAspect="1"/>
          </p:cNvPicPr>
          <p:nvPr/>
        </p:nvPicPr>
        <p:blipFill>
          <a:blip r:embed="rId3"/>
          <a:stretch>
            <a:fillRect/>
          </a:stretch>
        </p:blipFill>
        <p:spPr>
          <a:xfrm>
            <a:off x="6195533" y="2744686"/>
            <a:ext cx="1151467" cy="1171043"/>
          </a:xfrm>
          <a:prstGeom prst="rect">
            <a:avLst/>
          </a:prstGeom>
        </p:spPr>
      </p:pic>
      <p:sp>
        <p:nvSpPr>
          <p:cNvPr id="2" name="Google Shape;57;p13">
            <a:extLst>
              <a:ext uri="{FF2B5EF4-FFF2-40B4-BE49-F238E27FC236}">
                <a16:creationId xmlns:a16="http://schemas.microsoft.com/office/drawing/2014/main" id="{02245041-C365-2F47-8562-F65D388ECF07}"/>
              </a:ext>
            </a:extLst>
          </p:cNvPr>
          <p:cNvSpPr txBox="1"/>
          <p:nvPr/>
        </p:nvSpPr>
        <p:spPr>
          <a:xfrm>
            <a:off x="1136282" y="891693"/>
            <a:ext cx="5547000" cy="2138400"/>
          </a:xfrm>
          <a:prstGeom prst="rect">
            <a:avLst/>
          </a:prstGeom>
          <a:noFill/>
          <a:ln>
            <a:noFill/>
          </a:ln>
        </p:spPr>
        <p:txBody>
          <a:bodyPr spcFirstLastPara="1" wrap="square" lIns="64575" tIns="64575" rIns="64575" bIns="64575" anchor="t" anchorCtr="0">
            <a:noAutofit/>
          </a:bodyPr>
          <a:lstStyle/>
          <a:p>
            <a:pPr marL="0" lvl="0" indent="0" rtl="0">
              <a:spcBef>
                <a:spcPts val="0"/>
              </a:spcBef>
              <a:spcAft>
                <a:spcPts val="0"/>
              </a:spcAft>
              <a:buClr>
                <a:schemeClr val="dk1"/>
              </a:buClr>
              <a:buSzPts val="800"/>
              <a:buFont typeface="Arial"/>
              <a:buNone/>
            </a:pPr>
            <a:r>
              <a:rPr lang="ja" sz="30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月</a:t>
            </a:r>
            <a:r>
              <a:rPr lang="ja-JP" altLang="en-US" sz="30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ｰ土</a:t>
            </a:r>
            <a:r>
              <a:rPr lang="ja" sz="30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 </a:t>
            </a:r>
            <a:r>
              <a:rPr lang="ja-JP" altLang="en-US" sz="30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　　　　木土（隔週</a:t>
            </a:r>
            <a:r>
              <a:rPr lang="en-US" altLang="ja-JP" sz="30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a:t>
            </a:r>
            <a:r>
              <a:rPr lang="ja-JP" altLang="en-US" sz="30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　　　　　　　　　　　　　　　　　</a:t>
            </a:r>
            <a:r>
              <a:rPr lang="ja-JP" altLang="en-US" sz="48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９：００</a:t>
            </a:r>
            <a:r>
              <a:rPr lang="ja" sz="4800" dirty="0">
                <a:latin typeface="UD Digi Kyokasho NK-R" panose="020B0400000000000000" pitchFamily="34" charset="-128"/>
                <a:ea typeface="UD Digi Kyokasho NK-R" panose="020B0400000000000000" pitchFamily="34" charset="-128"/>
                <a:cs typeface="BIZ UDPGothic"/>
                <a:sym typeface="BIZ UDPGothic"/>
              </a:rPr>
              <a:t>-</a:t>
            </a:r>
            <a:r>
              <a:rPr lang="ja-JP" altLang="en-US" sz="4800" dirty="0">
                <a:latin typeface="UD Digi Kyokasho NK-R" panose="020B0400000000000000" pitchFamily="34" charset="-128"/>
                <a:ea typeface="UD Digi Kyokasho NK-R" panose="020B0400000000000000" pitchFamily="34" charset="-128"/>
                <a:cs typeface="BIZ UDPGothic"/>
                <a:sym typeface="BIZ UDPGothic"/>
              </a:rPr>
              <a:t>１８：００　　　　　</a:t>
            </a:r>
            <a:r>
              <a:rPr lang="ja-JP" altLang="en-US" sz="2500" dirty="0">
                <a:solidFill>
                  <a:srgbClr val="FF0000"/>
                </a:solidFill>
                <a:latin typeface="UD Digi Kyokasho NK-R" panose="020B0400000000000000" pitchFamily="34" charset="-128"/>
                <a:ea typeface="UD Digi Kyokasho NK-R" panose="020B0400000000000000" pitchFamily="34" charset="-128"/>
                <a:cs typeface="BIZ UDPGothic"/>
                <a:sym typeface="BIZ UDPGothic"/>
              </a:rPr>
              <a:t>木土（隔週）・　</a:t>
            </a:r>
            <a:r>
              <a:rPr lang="ja" sz="2800" dirty="0">
                <a:solidFill>
                  <a:srgbClr val="FF0000"/>
                </a:solidFill>
                <a:latin typeface="UD Digi Kyokasho NK-R" panose="020B0400000000000000" pitchFamily="34" charset="-128"/>
                <a:ea typeface="UD Digi Kyokasho NK-R" panose="020B0400000000000000" pitchFamily="34" charset="-128"/>
                <a:cs typeface="BIZ UDPGothic"/>
                <a:sym typeface="BIZ UDPGothic"/>
              </a:rPr>
              <a:t>日</a:t>
            </a:r>
            <a:r>
              <a:rPr lang="ja-JP" altLang="en-US" sz="2800" dirty="0">
                <a:solidFill>
                  <a:srgbClr val="FF0000"/>
                </a:solidFill>
                <a:latin typeface="UD Digi Kyokasho NK-R" panose="020B0400000000000000" pitchFamily="34" charset="-128"/>
                <a:ea typeface="UD Digi Kyokasho NK-R" panose="020B0400000000000000" pitchFamily="34" charset="-128"/>
                <a:cs typeface="BIZ UDPGothic"/>
                <a:sym typeface="BIZ UDPGothic"/>
              </a:rPr>
              <a:t>　</a:t>
            </a:r>
            <a:r>
              <a:rPr lang="ja" sz="2800" dirty="0">
                <a:solidFill>
                  <a:srgbClr val="FF0000"/>
                </a:solidFill>
                <a:latin typeface="UD Digi Kyokasho NK-R" panose="020B0400000000000000" pitchFamily="34" charset="-128"/>
                <a:ea typeface="UD Digi Kyokasho NK-R" panose="020B0400000000000000" pitchFamily="34" charset="-128"/>
                <a:cs typeface="BIZ UDPGothic"/>
                <a:sym typeface="BIZ UDPGothic"/>
              </a:rPr>
              <a:t>・祝日   休み</a:t>
            </a:r>
            <a:endParaRPr sz="2800" dirty="0">
              <a:solidFill>
                <a:srgbClr val="FF0000"/>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ctrTitle"/>
          </p:nvPr>
        </p:nvSpPr>
        <p:spPr>
          <a:xfrm>
            <a:off x="179400" y="136825"/>
            <a:ext cx="7201200" cy="540300"/>
          </a:xfrm>
          <a:prstGeom prst="rect">
            <a:avLst/>
          </a:prstGeom>
        </p:spPr>
        <p:txBody>
          <a:bodyPr spcFirstLastPara="1" wrap="square" lIns="31782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2400" dirty="0">
                <a:cs typeface="BIZ UDPGothic"/>
                <a:sym typeface="BIZ UDPGothic"/>
              </a:rPr>
              <a:t>保険対象外の費用についてのお知らせ</a:t>
            </a:r>
            <a:endParaRPr sz="2400" dirty="0">
              <a:solidFill>
                <a:srgbClr val="000000"/>
              </a:solidFill>
              <a:cs typeface="BIZ UDPGothic"/>
              <a:sym typeface="BIZ UDPGothic"/>
            </a:endParaRPr>
          </a:p>
        </p:txBody>
      </p:sp>
      <p:sp>
        <p:nvSpPr>
          <p:cNvPr id="314" name="Google Shape;314;p26"/>
          <p:cNvSpPr txBox="1"/>
          <p:nvPr/>
        </p:nvSpPr>
        <p:spPr>
          <a:xfrm>
            <a:off x="1279225" y="756875"/>
            <a:ext cx="52410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当薬局では療養給付と直接関係のない以下の項目においては、実費で負担をお願いしています。ご了承ください。</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316" name="Google Shape;316;p26"/>
          <p:cNvSpPr txBox="1"/>
          <p:nvPr/>
        </p:nvSpPr>
        <p:spPr>
          <a:xfrm>
            <a:off x="1114355" y="2450654"/>
            <a:ext cx="1938000" cy="6549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endParaRPr sz="1100" dirty="0">
              <a:latin typeface="UD Digi Kyokasho N-R" panose="020B0400000000000000" pitchFamily="34" charset="-128"/>
              <a:ea typeface="UD Digi Kyokasho N-R" panose="020B0400000000000000" pitchFamily="34" charset="-128"/>
              <a:cs typeface="BIZ UDGothic"/>
              <a:sym typeface="BIZ UDGothic"/>
            </a:endParaRPr>
          </a:p>
        </p:txBody>
      </p:sp>
      <p:sp>
        <p:nvSpPr>
          <p:cNvPr id="317" name="Google Shape;317;p26"/>
          <p:cNvSpPr txBox="1"/>
          <p:nvPr/>
        </p:nvSpPr>
        <p:spPr>
          <a:xfrm>
            <a:off x="4752034" y="2423819"/>
            <a:ext cx="2004000" cy="4503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endParaRPr sz="1100" dirty="0">
              <a:latin typeface="UD Digi Kyokasho N-R" panose="020B0400000000000000" pitchFamily="34" charset="-128"/>
              <a:ea typeface="UD Digi Kyokasho N-R" panose="020B0400000000000000" pitchFamily="34" charset="-128"/>
              <a:cs typeface="BIZ UDGothic"/>
              <a:sym typeface="BIZ UDGothic"/>
            </a:endParaRPr>
          </a:p>
        </p:txBody>
      </p:sp>
      <p:pic>
        <p:nvPicPr>
          <p:cNvPr id="321" name="Google Shape;321;p26"/>
          <p:cNvPicPr preferRelativeResize="0"/>
          <p:nvPr/>
        </p:nvPicPr>
        <p:blipFill>
          <a:blip r:embed="rId3">
            <a:alphaModFix/>
          </a:blip>
          <a:stretch>
            <a:fillRect/>
          </a:stretch>
        </p:blipFill>
        <p:spPr>
          <a:xfrm>
            <a:off x="234961" y="3931339"/>
            <a:ext cx="450250" cy="450250"/>
          </a:xfrm>
          <a:prstGeom prst="rect">
            <a:avLst/>
          </a:prstGeom>
          <a:noFill/>
          <a:ln>
            <a:noFill/>
          </a:ln>
        </p:spPr>
      </p:pic>
      <p:grpSp>
        <p:nvGrpSpPr>
          <p:cNvPr id="322" name="Google Shape;322;p26"/>
          <p:cNvGrpSpPr/>
          <p:nvPr/>
        </p:nvGrpSpPr>
        <p:grpSpPr>
          <a:xfrm>
            <a:off x="3645792" y="1686191"/>
            <a:ext cx="900542" cy="450315"/>
            <a:chOff x="5779725" y="943125"/>
            <a:chExt cx="1367150" cy="749900"/>
          </a:xfrm>
        </p:grpSpPr>
        <p:pic>
          <p:nvPicPr>
            <p:cNvPr id="323" name="Google Shape;323;p26"/>
            <p:cNvPicPr preferRelativeResize="0"/>
            <p:nvPr/>
          </p:nvPicPr>
          <p:blipFill>
            <a:blip r:embed="rId4">
              <a:alphaModFix/>
            </a:blip>
            <a:stretch>
              <a:fillRect/>
            </a:stretch>
          </p:blipFill>
          <p:spPr>
            <a:xfrm>
              <a:off x="5779725" y="943125"/>
              <a:ext cx="749900" cy="749900"/>
            </a:xfrm>
            <a:prstGeom prst="rect">
              <a:avLst/>
            </a:prstGeom>
            <a:noFill/>
            <a:ln>
              <a:noFill/>
            </a:ln>
          </p:spPr>
        </p:pic>
        <p:pic>
          <p:nvPicPr>
            <p:cNvPr id="324" name="Google Shape;324;p26"/>
            <p:cNvPicPr preferRelativeResize="0"/>
            <p:nvPr/>
          </p:nvPicPr>
          <p:blipFill>
            <a:blip r:embed="rId5">
              <a:alphaModFix/>
            </a:blip>
            <a:stretch>
              <a:fillRect/>
            </a:stretch>
          </p:blipFill>
          <p:spPr>
            <a:xfrm>
              <a:off x="6396975" y="943125"/>
              <a:ext cx="749900" cy="749900"/>
            </a:xfrm>
            <a:prstGeom prst="rect">
              <a:avLst/>
            </a:prstGeom>
            <a:noFill/>
            <a:ln>
              <a:noFill/>
            </a:ln>
          </p:spPr>
        </p:pic>
      </p:grpSp>
      <p:pic>
        <p:nvPicPr>
          <p:cNvPr id="326" name="Google Shape;326;p26"/>
          <p:cNvPicPr preferRelativeResize="0"/>
          <p:nvPr/>
        </p:nvPicPr>
        <p:blipFill>
          <a:blip r:embed="rId6">
            <a:alphaModFix/>
          </a:blip>
          <a:stretch>
            <a:fillRect/>
          </a:stretch>
        </p:blipFill>
        <p:spPr>
          <a:xfrm>
            <a:off x="905850" y="1898716"/>
            <a:ext cx="450225" cy="450225"/>
          </a:xfrm>
          <a:prstGeom prst="rect">
            <a:avLst/>
          </a:prstGeom>
          <a:noFill/>
          <a:ln w="38100" cap="flat" cmpd="sng">
            <a:solidFill>
              <a:srgbClr val="000000"/>
            </a:solidFill>
            <a:prstDash val="solid"/>
            <a:round/>
            <a:headEnd type="none" w="sm" len="sm"/>
            <a:tailEnd type="none" w="sm" len="sm"/>
          </a:ln>
        </p:spPr>
      </p:pic>
      <p:pic>
        <p:nvPicPr>
          <p:cNvPr id="327" name="Google Shape;327;p26"/>
          <p:cNvPicPr preferRelativeResize="0"/>
          <p:nvPr/>
        </p:nvPicPr>
        <p:blipFill>
          <a:blip r:embed="rId7">
            <a:alphaModFix/>
          </a:blip>
          <a:stretch>
            <a:fillRect/>
          </a:stretch>
        </p:blipFill>
        <p:spPr>
          <a:xfrm>
            <a:off x="6599358" y="1587713"/>
            <a:ext cx="654900" cy="654900"/>
          </a:xfrm>
          <a:prstGeom prst="rect">
            <a:avLst/>
          </a:prstGeom>
          <a:noFill/>
          <a:ln>
            <a:noFill/>
          </a:ln>
        </p:spPr>
      </p:pic>
      <p:cxnSp>
        <p:nvCxnSpPr>
          <p:cNvPr id="328" name="Google Shape;328;p26"/>
          <p:cNvCxnSpPr/>
          <p:nvPr/>
        </p:nvCxnSpPr>
        <p:spPr>
          <a:xfrm rot="10800000" flipH="1">
            <a:off x="180000" y="669313"/>
            <a:ext cx="7200000" cy="7800"/>
          </a:xfrm>
          <a:prstGeom prst="straightConnector1">
            <a:avLst/>
          </a:prstGeom>
          <a:noFill/>
          <a:ln w="28575" cap="flat" cmpd="sng">
            <a:solidFill>
              <a:srgbClr val="00B050"/>
            </a:solidFill>
            <a:prstDash val="solid"/>
            <a:round/>
            <a:headEnd type="none" w="med" len="med"/>
            <a:tailEnd type="none" w="med" len="med"/>
          </a:ln>
        </p:spPr>
      </p:cxnSp>
      <p:sp>
        <p:nvSpPr>
          <p:cNvPr id="331" name="Google Shape;331;p26"/>
          <p:cNvSpPr/>
          <p:nvPr/>
        </p:nvSpPr>
        <p:spPr>
          <a:xfrm>
            <a:off x="772206" y="1421213"/>
            <a:ext cx="18513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患者希望による一包化</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332" name="Google Shape;332;p26"/>
          <p:cNvSpPr/>
          <p:nvPr/>
        </p:nvSpPr>
        <p:spPr>
          <a:xfrm>
            <a:off x="4546334" y="1432310"/>
            <a:ext cx="17661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在宅医療の交通費</a:t>
            </a:r>
            <a:endParaRPr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335" name="Google Shape;335;p26"/>
          <p:cNvSpPr/>
          <p:nvPr/>
        </p:nvSpPr>
        <p:spPr>
          <a:xfrm>
            <a:off x="305417" y="3335988"/>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患者希望による</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服薬カレンダー</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pic>
        <p:nvPicPr>
          <p:cNvPr id="3" name="図 2">
            <a:extLst>
              <a:ext uri="{FF2B5EF4-FFF2-40B4-BE49-F238E27FC236}">
                <a16:creationId xmlns:a16="http://schemas.microsoft.com/office/drawing/2014/main" id="{DA1CFD0B-951E-8173-AA46-1A046F69F6A6}"/>
              </a:ext>
            </a:extLst>
          </p:cNvPr>
          <p:cNvPicPr>
            <a:picLocks noChangeAspect="1"/>
          </p:cNvPicPr>
          <p:nvPr/>
        </p:nvPicPr>
        <p:blipFill>
          <a:blip r:embed="rId8"/>
          <a:stretch>
            <a:fillRect/>
          </a:stretch>
        </p:blipFill>
        <p:spPr>
          <a:xfrm flipH="1">
            <a:off x="6554782" y="4119340"/>
            <a:ext cx="870178" cy="1002945"/>
          </a:xfrm>
          <a:prstGeom prst="rect">
            <a:avLst/>
          </a:prstGeom>
        </p:spPr>
      </p:pic>
      <p:graphicFrame>
        <p:nvGraphicFramePr>
          <p:cNvPr id="4" name="表 3">
            <a:extLst>
              <a:ext uri="{FF2B5EF4-FFF2-40B4-BE49-F238E27FC236}">
                <a16:creationId xmlns:a16="http://schemas.microsoft.com/office/drawing/2014/main" id="{A77CD2E3-6AE9-26BF-CC93-7DAA0B1C5FF1}"/>
              </a:ext>
            </a:extLst>
          </p:cNvPr>
          <p:cNvGraphicFramePr>
            <a:graphicFrameLocks noGrp="1"/>
          </p:cNvGraphicFramePr>
          <p:nvPr>
            <p:extLst>
              <p:ext uri="{D42A27DB-BD31-4B8C-83A1-F6EECF244321}">
                <p14:modId xmlns:p14="http://schemas.microsoft.com/office/powerpoint/2010/main" val="1526506337"/>
              </p:ext>
            </p:extLst>
          </p:nvPr>
        </p:nvGraphicFramePr>
        <p:xfrm>
          <a:off x="1516358" y="2189275"/>
          <a:ext cx="2004000" cy="993148"/>
        </p:xfrm>
        <a:graphic>
          <a:graphicData uri="http://schemas.openxmlformats.org/drawingml/2006/table">
            <a:tbl>
              <a:tblPr firstRow="1" bandRow="1">
                <a:tableStyleId>{5C22544A-7EE6-4342-B048-85BDC9FD1C3A}</a:tableStyleId>
              </a:tblPr>
              <a:tblGrid>
                <a:gridCol w="1131063">
                  <a:extLst>
                    <a:ext uri="{9D8B030D-6E8A-4147-A177-3AD203B41FA5}">
                      <a16:colId xmlns:a16="http://schemas.microsoft.com/office/drawing/2014/main" val="3097746993"/>
                    </a:ext>
                  </a:extLst>
                </a:gridCol>
                <a:gridCol w="872937">
                  <a:extLst>
                    <a:ext uri="{9D8B030D-6E8A-4147-A177-3AD203B41FA5}">
                      <a16:colId xmlns:a16="http://schemas.microsoft.com/office/drawing/2014/main" val="864686818"/>
                    </a:ext>
                  </a:extLst>
                </a:gridCol>
              </a:tblGrid>
              <a:tr h="248287">
                <a:tc>
                  <a:txBody>
                    <a:bodyPr/>
                    <a:lstStyle/>
                    <a:p>
                      <a:r>
                        <a:rPr kumimoji="1" lang="ja-JP" altLang="en-US" sz="900" dirty="0">
                          <a:solidFill>
                            <a:schemeClr val="tx1"/>
                          </a:solidFill>
                        </a:rPr>
                        <a:t>処方日数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金額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259810"/>
                  </a:ext>
                </a:extLst>
              </a:tr>
              <a:tr h="248287">
                <a:tc>
                  <a:txBody>
                    <a:bodyPr/>
                    <a:lstStyle/>
                    <a:p>
                      <a:r>
                        <a:rPr kumimoji="1" lang="en-US" altLang="ja-JP" sz="900" dirty="0">
                          <a:solidFill>
                            <a:schemeClr val="tx1"/>
                          </a:solidFill>
                        </a:rPr>
                        <a:t>30</a:t>
                      </a:r>
                      <a:r>
                        <a:rPr kumimoji="1" lang="ja-JP" altLang="en-US" sz="900" dirty="0">
                          <a:solidFill>
                            <a:schemeClr val="tx1"/>
                          </a:solidFill>
                        </a:rPr>
                        <a:t>日まで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rPr>
                        <a:t>1,000</a:t>
                      </a:r>
                      <a:r>
                        <a:rPr kumimoji="1" lang="ja-JP" altLang="en-US" sz="900" dirty="0">
                          <a:solidFill>
                            <a:schemeClr val="tx1"/>
                          </a:solidFill>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618916"/>
                  </a:ext>
                </a:extLst>
              </a:tr>
              <a:tr h="248287">
                <a:tc>
                  <a:txBody>
                    <a:bodyPr/>
                    <a:lstStyle/>
                    <a:p>
                      <a:r>
                        <a:rPr kumimoji="1" lang="en-US" altLang="ja-JP" sz="900" dirty="0">
                          <a:solidFill>
                            <a:schemeClr val="tx1"/>
                          </a:solidFill>
                        </a:rPr>
                        <a:t>31</a:t>
                      </a:r>
                      <a:r>
                        <a:rPr kumimoji="1" lang="ja-JP" altLang="en-US" sz="900" dirty="0">
                          <a:solidFill>
                            <a:schemeClr val="tx1"/>
                          </a:solidFill>
                        </a:rPr>
                        <a:t>～</a:t>
                      </a:r>
                      <a:r>
                        <a:rPr kumimoji="1" lang="en-US" altLang="ja-JP" sz="900" dirty="0">
                          <a:solidFill>
                            <a:schemeClr val="tx1"/>
                          </a:solidFill>
                        </a:rPr>
                        <a:t>60</a:t>
                      </a:r>
                      <a:r>
                        <a:rPr kumimoji="1" lang="ja-JP" altLang="en-US" sz="900" dirty="0">
                          <a:solidFill>
                            <a:schemeClr val="tx1"/>
                          </a:solidFill>
                        </a:rPr>
                        <a:t>日まで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rPr>
                        <a:t>2,000</a:t>
                      </a:r>
                      <a:r>
                        <a:rPr kumimoji="1" lang="ja-JP" altLang="en-US" sz="900" dirty="0">
                          <a:solidFill>
                            <a:schemeClr val="tx1"/>
                          </a:solidFill>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942775"/>
                  </a:ext>
                </a:extLst>
              </a:tr>
              <a:tr h="248287">
                <a:tc>
                  <a:txBody>
                    <a:bodyPr/>
                    <a:lstStyle/>
                    <a:p>
                      <a:r>
                        <a:rPr kumimoji="1" lang="en-US" altLang="ja-JP" sz="900" dirty="0">
                          <a:solidFill>
                            <a:schemeClr val="tx1"/>
                          </a:solidFill>
                        </a:rPr>
                        <a:t>61</a:t>
                      </a:r>
                      <a:r>
                        <a:rPr kumimoji="1" lang="ja-JP" altLang="en-US" sz="900" dirty="0">
                          <a:solidFill>
                            <a:schemeClr val="tx1"/>
                          </a:solidFill>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rPr>
                        <a:t>3,000</a:t>
                      </a:r>
                      <a:r>
                        <a:rPr kumimoji="1" lang="ja-JP" altLang="en-US" sz="900" dirty="0">
                          <a:solidFill>
                            <a:schemeClr val="tx1"/>
                          </a:solidFill>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659224"/>
                  </a:ext>
                </a:extLst>
              </a:tr>
            </a:tbl>
          </a:graphicData>
        </a:graphic>
      </p:graphicFrame>
      <p:graphicFrame>
        <p:nvGraphicFramePr>
          <p:cNvPr id="5" name="表 4">
            <a:extLst>
              <a:ext uri="{FF2B5EF4-FFF2-40B4-BE49-F238E27FC236}">
                <a16:creationId xmlns:a16="http://schemas.microsoft.com/office/drawing/2014/main" id="{A0FB2C15-F7EB-CAA0-E6C3-737E056DEA28}"/>
              </a:ext>
            </a:extLst>
          </p:cNvPr>
          <p:cNvGraphicFramePr>
            <a:graphicFrameLocks noGrp="1"/>
          </p:cNvGraphicFramePr>
          <p:nvPr>
            <p:extLst>
              <p:ext uri="{D42A27DB-BD31-4B8C-83A1-F6EECF244321}">
                <p14:modId xmlns:p14="http://schemas.microsoft.com/office/powerpoint/2010/main" val="1992368753"/>
              </p:ext>
            </p:extLst>
          </p:nvPr>
        </p:nvGraphicFramePr>
        <p:xfrm>
          <a:off x="4516225" y="2188015"/>
          <a:ext cx="2004000" cy="993148"/>
        </p:xfrm>
        <a:graphic>
          <a:graphicData uri="http://schemas.openxmlformats.org/drawingml/2006/table">
            <a:tbl>
              <a:tblPr firstRow="1" bandRow="1">
                <a:tableStyleId>{5C22544A-7EE6-4342-B048-85BDC9FD1C3A}</a:tableStyleId>
              </a:tblPr>
              <a:tblGrid>
                <a:gridCol w="1131063">
                  <a:extLst>
                    <a:ext uri="{9D8B030D-6E8A-4147-A177-3AD203B41FA5}">
                      <a16:colId xmlns:a16="http://schemas.microsoft.com/office/drawing/2014/main" val="3097746993"/>
                    </a:ext>
                  </a:extLst>
                </a:gridCol>
                <a:gridCol w="872937">
                  <a:extLst>
                    <a:ext uri="{9D8B030D-6E8A-4147-A177-3AD203B41FA5}">
                      <a16:colId xmlns:a16="http://schemas.microsoft.com/office/drawing/2014/main" val="864686818"/>
                    </a:ext>
                  </a:extLst>
                </a:gridCol>
              </a:tblGrid>
              <a:tr h="248287">
                <a:tc>
                  <a:txBody>
                    <a:bodyPr/>
                    <a:lstStyle/>
                    <a:p>
                      <a:r>
                        <a:rPr kumimoji="1" lang="ja-JP" altLang="en-US" sz="900" dirty="0">
                          <a:solidFill>
                            <a:schemeClr val="tx1"/>
                          </a:solidFill>
                        </a:rPr>
                        <a:t>距離数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金額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259810"/>
                  </a:ext>
                </a:extLst>
              </a:tr>
              <a:tr h="248287">
                <a:tc>
                  <a:txBody>
                    <a:bodyPr/>
                    <a:lstStyle/>
                    <a:p>
                      <a:r>
                        <a:rPr kumimoji="1" lang="ja-JP" altLang="en-US" sz="900" dirty="0">
                          <a:solidFill>
                            <a:schemeClr val="tx1"/>
                          </a:solidFill>
                        </a:rPr>
                        <a:t>片道１０ｋｍまで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rPr>
                        <a:t>500</a:t>
                      </a:r>
                      <a:r>
                        <a:rPr kumimoji="1" lang="ja-JP" altLang="en-US" sz="900" dirty="0">
                          <a:solidFill>
                            <a:schemeClr val="tx1"/>
                          </a:solidFill>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618916"/>
                  </a:ext>
                </a:extLst>
              </a:tr>
              <a:tr h="248287">
                <a:tc>
                  <a:txBody>
                    <a:bodyPr/>
                    <a:lstStyle/>
                    <a:p>
                      <a:r>
                        <a:rPr kumimoji="1" lang="ja-JP" altLang="en-US" sz="900" dirty="0">
                          <a:solidFill>
                            <a:schemeClr val="tx1"/>
                          </a:solidFill>
                        </a:rPr>
                        <a:t>１ｋｍごとに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rPr>
                        <a:t>100</a:t>
                      </a:r>
                      <a:r>
                        <a:rPr kumimoji="1" lang="ja-JP" altLang="en-US" sz="900" dirty="0">
                          <a:solidFill>
                            <a:schemeClr val="tx1"/>
                          </a:solidFill>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942775"/>
                  </a:ext>
                </a:extLst>
              </a:tr>
              <a:tr h="248287">
                <a:tc>
                  <a:txBody>
                    <a:bodyPr/>
                    <a:lstStyle/>
                    <a:p>
                      <a:endParaRPr kumimoji="1" lang="ja-JP"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659224"/>
                  </a:ext>
                </a:extLst>
              </a:tr>
            </a:tbl>
          </a:graphicData>
        </a:graphic>
      </p:graphicFrame>
      <p:graphicFrame>
        <p:nvGraphicFramePr>
          <p:cNvPr id="6" name="表 5">
            <a:extLst>
              <a:ext uri="{FF2B5EF4-FFF2-40B4-BE49-F238E27FC236}">
                <a16:creationId xmlns:a16="http://schemas.microsoft.com/office/drawing/2014/main" id="{384C8FF6-FFCC-25D5-8E38-E6CB8AEBE68E}"/>
              </a:ext>
            </a:extLst>
          </p:cNvPr>
          <p:cNvGraphicFramePr>
            <a:graphicFrameLocks noGrp="1"/>
          </p:cNvGraphicFramePr>
          <p:nvPr>
            <p:extLst>
              <p:ext uri="{D42A27DB-BD31-4B8C-83A1-F6EECF244321}">
                <p14:modId xmlns:p14="http://schemas.microsoft.com/office/powerpoint/2010/main" val="3391666842"/>
              </p:ext>
            </p:extLst>
          </p:nvPr>
        </p:nvGraphicFramePr>
        <p:xfrm>
          <a:off x="354075" y="4515911"/>
          <a:ext cx="1797918" cy="496574"/>
        </p:xfrm>
        <a:graphic>
          <a:graphicData uri="http://schemas.openxmlformats.org/drawingml/2006/table">
            <a:tbl>
              <a:tblPr firstRow="1" bandRow="1">
                <a:tableStyleId>{5C22544A-7EE6-4342-B048-85BDC9FD1C3A}</a:tableStyleId>
              </a:tblPr>
              <a:tblGrid>
                <a:gridCol w="1131063">
                  <a:extLst>
                    <a:ext uri="{9D8B030D-6E8A-4147-A177-3AD203B41FA5}">
                      <a16:colId xmlns:a16="http://schemas.microsoft.com/office/drawing/2014/main" val="3097746993"/>
                    </a:ext>
                  </a:extLst>
                </a:gridCol>
                <a:gridCol w="666855">
                  <a:extLst>
                    <a:ext uri="{9D8B030D-6E8A-4147-A177-3AD203B41FA5}">
                      <a16:colId xmlns:a16="http://schemas.microsoft.com/office/drawing/2014/main" val="864686818"/>
                    </a:ext>
                  </a:extLst>
                </a:gridCol>
              </a:tblGrid>
              <a:tr h="248287">
                <a:tc>
                  <a:txBody>
                    <a:bodyPr/>
                    <a:lstStyle/>
                    <a:p>
                      <a:r>
                        <a:rPr kumimoji="1" lang="ja-JP" altLang="en-US" sz="900" dirty="0">
                          <a:solidFill>
                            <a:schemeClr val="tx1"/>
                          </a:solidFill>
                        </a:rPr>
                        <a:t>おくすりカレンダー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金額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259810"/>
                  </a:ext>
                </a:extLst>
              </a:tr>
              <a:tr h="248287">
                <a:tc>
                  <a:txBody>
                    <a:bodyPr/>
                    <a:lstStyle/>
                    <a:p>
                      <a:r>
                        <a:rPr kumimoji="1" lang="en-US" altLang="ja-JP" sz="900" dirty="0">
                          <a:solidFill>
                            <a:schemeClr val="tx1"/>
                          </a:solidFill>
                        </a:rPr>
                        <a:t>1</a:t>
                      </a:r>
                      <a:r>
                        <a:rPr kumimoji="1" lang="ja-JP" altLang="en-US" sz="900" dirty="0">
                          <a:solidFill>
                            <a:schemeClr val="tx1"/>
                          </a:solidFill>
                        </a:rPr>
                        <a:t>日</a:t>
                      </a:r>
                      <a:r>
                        <a:rPr kumimoji="1" lang="en-US" altLang="ja-JP" sz="900" dirty="0">
                          <a:solidFill>
                            <a:schemeClr val="tx1"/>
                          </a:solidFill>
                        </a:rPr>
                        <a:t>4</a:t>
                      </a:r>
                      <a:r>
                        <a:rPr kumimoji="1" lang="ja-JP" altLang="en-US" sz="900" dirty="0">
                          <a:solidFill>
                            <a:schemeClr val="tx1"/>
                          </a:solidFill>
                        </a:rPr>
                        <a:t>回分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２００円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618916"/>
                  </a:ext>
                </a:extLst>
              </a:tr>
            </a:tbl>
          </a:graphicData>
        </a:graphic>
      </p:graphicFrame>
      <p:sp>
        <p:nvSpPr>
          <p:cNvPr id="2" name="Google Shape;332;p26">
            <a:extLst>
              <a:ext uri="{FF2B5EF4-FFF2-40B4-BE49-F238E27FC236}">
                <a16:creationId xmlns:a16="http://schemas.microsoft.com/office/drawing/2014/main" id="{50F3FC0A-9447-84CA-7BF7-871C165A85D1}"/>
              </a:ext>
            </a:extLst>
          </p:cNvPr>
          <p:cNvSpPr/>
          <p:nvPr/>
        </p:nvSpPr>
        <p:spPr>
          <a:xfrm>
            <a:off x="2518358" y="3595600"/>
            <a:ext cx="17661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JP" altLang="en-US"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各種容器代</a:t>
            </a:r>
            <a:endParaRPr dirty="0">
              <a:latin typeface="UD Digi Kyokasho NK-R" panose="020B0400000000000000" pitchFamily="34" charset="-128"/>
              <a:ea typeface="UD Digi Kyokasho NK-R" panose="020B0400000000000000" pitchFamily="34" charset="-128"/>
              <a:cs typeface="BIZ UDPGothic"/>
              <a:sym typeface="BIZ UDPGothic"/>
            </a:endParaRPr>
          </a:p>
        </p:txBody>
      </p:sp>
      <p:graphicFrame>
        <p:nvGraphicFramePr>
          <p:cNvPr id="7" name="表 6">
            <a:extLst>
              <a:ext uri="{FF2B5EF4-FFF2-40B4-BE49-F238E27FC236}">
                <a16:creationId xmlns:a16="http://schemas.microsoft.com/office/drawing/2014/main" id="{9C17B65A-9822-3802-D7AC-43C9AA5D8983}"/>
              </a:ext>
            </a:extLst>
          </p:cNvPr>
          <p:cNvGraphicFramePr>
            <a:graphicFrameLocks noGrp="1"/>
          </p:cNvGraphicFramePr>
          <p:nvPr>
            <p:extLst>
              <p:ext uri="{D42A27DB-BD31-4B8C-83A1-F6EECF244321}">
                <p14:modId xmlns:p14="http://schemas.microsoft.com/office/powerpoint/2010/main" val="632647922"/>
              </p:ext>
            </p:extLst>
          </p:nvPr>
        </p:nvGraphicFramePr>
        <p:xfrm>
          <a:off x="2525481" y="4356449"/>
          <a:ext cx="1773873" cy="482156"/>
        </p:xfrm>
        <a:graphic>
          <a:graphicData uri="http://schemas.openxmlformats.org/drawingml/2006/table">
            <a:tbl>
              <a:tblPr firstRow="1" bandRow="1">
                <a:tableStyleId>{5C22544A-7EE6-4342-B048-85BDC9FD1C3A}</a:tableStyleId>
              </a:tblPr>
              <a:tblGrid>
                <a:gridCol w="891004">
                  <a:extLst>
                    <a:ext uri="{9D8B030D-6E8A-4147-A177-3AD203B41FA5}">
                      <a16:colId xmlns:a16="http://schemas.microsoft.com/office/drawing/2014/main" val="3097746993"/>
                    </a:ext>
                  </a:extLst>
                </a:gridCol>
                <a:gridCol w="882869">
                  <a:extLst>
                    <a:ext uri="{9D8B030D-6E8A-4147-A177-3AD203B41FA5}">
                      <a16:colId xmlns:a16="http://schemas.microsoft.com/office/drawing/2014/main" val="864686818"/>
                    </a:ext>
                  </a:extLst>
                </a:gridCol>
              </a:tblGrid>
              <a:tr h="241078">
                <a:tc>
                  <a:txBody>
                    <a:bodyPr/>
                    <a:lstStyle/>
                    <a:p>
                      <a:r>
                        <a:rPr kumimoji="1" lang="ja-JP" altLang="en-US" sz="900" dirty="0">
                          <a:solidFill>
                            <a:schemeClr val="tx1"/>
                          </a:solidFill>
                        </a:rPr>
                        <a:t>水薬瓶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軟膏容器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259810"/>
                  </a:ext>
                </a:extLst>
              </a:tr>
              <a:tr h="241078">
                <a:tc>
                  <a:txBody>
                    <a:bodyPr/>
                    <a:lstStyle/>
                    <a:p>
                      <a:r>
                        <a:rPr kumimoji="1" lang="ja-JP" altLang="en-US" sz="900" dirty="0">
                          <a:solidFill>
                            <a:schemeClr val="tx1"/>
                          </a:solidFill>
                        </a:rPr>
                        <a:t>６０円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６０円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618916"/>
                  </a:ext>
                </a:extLst>
              </a:tr>
            </a:tbl>
          </a:graphicData>
        </a:graphic>
      </p:graphicFrame>
      <p:sp>
        <p:nvSpPr>
          <p:cNvPr id="8" name="Google Shape;332;p26">
            <a:extLst>
              <a:ext uri="{FF2B5EF4-FFF2-40B4-BE49-F238E27FC236}">
                <a16:creationId xmlns:a16="http://schemas.microsoft.com/office/drawing/2014/main" id="{9B09515B-47A3-E93F-4799-E3E6F1031AF0}"/>
              </a:ext>
            </a:extLst>
          </p:cNvPr>
          <p:cNvSpPr/>
          <p:nvPr/>
        </p:nvSpPr>
        <p:spPr>
          <a:xfrm>
            <a:off x="4622534" y="3480607"/>
            <a:ext cx="1613700" cy="299764"/>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JP" altLang="en-US"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各種文書代</a:t>
            </a:r>
            <a:endParaRPr dirty="0">
              <a:latin typeface="UD Digi Kyokasho NK-R" panose="020B0400000000000000" pitchFamily="34" charset="-128"/>
              <a:ea typeface="UD Digi Kyokasho NK-R" panose="020B0400000000000000" pitchFamily="34" charset="-128"/>
              <a:cs typeface="BIZ UDPGothic"/>
              <a:sym typeface="BIZ UDPGothic"/>
            </a:endParaRPr>
          </a:p>
        </p:txBody>
      </p:sp>
      <p:graphicFrame>
        <p:nvGraphicFramePr>
          <p:cNvPr id="9" name="表 8">
            <a:extLst>
              <a:ext uri="{FF2B5EF4-FFF2-40B4-BE49-F238E27FC236}">
                <a16:creationId xmlns:a16="http://schemas.microsoft.com/office/drawing/2014/main" id="{941B5350-D35E-AFDF-9508-707D79739504}"/>
              </a:ext>
            </a:extLst>
          </p:cNvPr>
          <p:cNvGraphicFramePr>
            <a:graphicFrameLocks noGrp="1"/>
          </p:cNvGraphicFramePr>
          <p:nvPr>
            <p:extLst>
              <p:ext uri="{D42A27DB-BD31-4B8C-83A1-F6EECF244321}">
                <p14:modId xmlns:p14="http://schemas.microsoft.com/office/powerpoint/2010/main" val="4191775365"/>
              </p:ext>
            </p:extLst>
          </p:nvPr>
        </p:nvGraphicFramePr>
        <p:xfrm>
          <a:off x="4591861" y="4156464"/>
          <a:ext cx="1773873" cy="751497"/>
        </p:xfrm>
        <a:graphic>
          <a:graphicData uri="http://schemas.openxmlformats.org/drawingml/2006/table">
            <a:tbl>
              <a:tblPr firstRow="1" bandRow="1">
                <a:tableStyleId>{5C22544A-7EE6-4342-B048-85BDC9FD1C3A}</a:tableStyleId>
              </a:tblPr>
              <a:tblGrid>
                <a:gridCol w="1075842">
                  <a:extLst>
                    <a:ext uri="{9D8B030D-6E8A-4147-A177-3AD203B41FA5}">
                      <a16:colId xmlns:a16="http://schemas.microsoft.com/office/drawing/2014/main" val="3097746993"/>
                    </a:ext>
                  </a:extLst>
                </a:gridCol>
                <a:gridCol w="698031">
                  <a:extLst>
                    <a:ext uri="{9D8B030D-6E8A-4147-A177-3AD203B41FA5}">
                      <a16:colId xmlns:a16="http://schemas.microsoft.com/office/drawing/2014/main" val="864686818"/>
                    </a:ext>
                  </a:extLst>
                </a:gridCol>
              </a:tblGrid>
              <a:tr h="243508">
                <a:tc>
                  <a:txBody>
                    <a:bodyPr/>
                    <a:lstStyle/>
                    <a:p>
                      <a:r>
                        <a:rPr kumimoji="1" lang="ja-JP" altLang="en-US" sz="900" dirty="0">
                          <a:solidFill>
                            <a:schemeClr val="tx1"/>
                          </a:solidFill>
                        </a:rPr>
                        <a:t>各種書類</a:t>
                      </a:r>
                      <a:endParaRPr kumimoji="1" lang="en-US" altLang="ja-JP"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　　一通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259810"/>
                  </a:ext>
                </a:extLst>
              </a:tr>
              <a:tr h="507989">
                <a:tc>
                  <a:txBody>
                    <a:bodyPr/>
                    <a:lstStyle/>
                    <a:p>
                      <a:r>
                        <a:rPr kumimoji="1" lang="ja-JP" altLang="en-US" sz="900" dirty="0">
                          <a:solidFill>
                            <a:schemeClr val="tx1"/>
                          </a:solidFill>
                        </a:rPr>
                        <a:t>年間領収書</a:t>
                      </a:r>
                      <a:endParaRPr kumimoji="1" lang="en-US" altLang="ja-JP" sz="900" dirty="0">
                        <a:solidFill>
                          <a:schemeClr val="tx1"/>
                        </a:solidFill>
                      </a:endParaRPr>
                    </a:p>
                    <a:p>
                      <a:r>
                        <a:rPr kumimoji="1" lang="ja-JP" altLang="en-US" sz="900" dirty="0">
                          <a:solidFill>
                            <a:schemeClr val="tx1"/>
                          </a:solidFill>
                        </a:rPr>
                        <a:t>英語の薬剤情報</a:t>
                      </a:r>
                      <a:endParaRPr kumimoji="1" lang="en-US" altLang="ja-JP" sz="900" dirty="0">
                        <a:solidFill>
                          <a:schemeClr val="tx1"/>
                        </a:solidFill>
                      </a:endParaRPr>
                    </a:p>
                    <a:p>
                      <a:r>
                        <a:rPr kumimoji="1" lang="ja-JP" altLang="en-US" sz="900" dirty="0">
                          <a:solidFill>
                            <a:schemeClr val="tx1"/>
                          </a:solidFill>
                        </a:rPr>
                        <a:t>　　　　　　　　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900" dirty="0">
                        <a:solidFill>
                          <a:schemeClr val="tx1"/>
                        </a:solidFill>
                      </a:endParaRPr>
                    </a:p>
                    <a:p>
                      <a:r>
                        <a:rPr kumimoji="1" lang="ja-JP" altLang="en-US" sz="1000" dirty="0">
                          <a:solidFill>
                            <a:schemeClr val="tx1"/>
                          </a:solidFill>
                        </a:rPr>
                        <a:t>　</a:t>
                      </a:r>
                      <a:r>
                        <a:rPr kumimoji="1" lang="en-US" altLang="ja-JP" sz="1000" dirty="0">
                          <a:solidFill>
                            <a:schemeClr val="tx1"/>
                          </a:solidFill>
                        </a:rPr>
                        <a:t>100</a:t>
                      </a:r>
                      <a:r>
                        <a:rPr kumimoji="1" lang="ja-JP" altLang="en-US" sz="1000" dirty="0">
                          <a:solidFill>
                            <a:schemeClr val="tx1"/>
                          </a:solidFill>
                        </a:rPr>
                        <a:t>円</a:t>
                      </a:r>
                      <a:endParaRPr kumimoji="1" lang="en-US" altLang="ja-JP"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61891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a:spLocks noGrp="1"/>
          </p:cNvSpPr>
          <p:nvPr>
            <p:ph type="ctrTitle"/>
          </p:nvPr>
        </p:nvSpPr>
        <p:spPr>
          <a:xfrm>
            <a:off x="143250" y="943277"/>
            <a:ext cx="7273500" cy="3627300"/>
          </a:xfrm>
          <a:prstGeom prst="rect">
            <a:avLst/>
          </a:prstGeom>
        </p:spPr>
        <p:txBody>
          <a:bodyPr spcFirstLastPara="1" wrap="square" lIns="317825" tIns="64575" rIns="64575" bIns="64575" anchor="t" anchorCtr="0">
            <a:noAutofit/>
          </a:bodyPr>
          <a:lstStyle/>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戦傷病者特別援護法→生活保護法による医療扶助・更生医療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原子爆弾被爆者に対する援護に関する法律→認定疾病医療・一般疾病医療費</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a:solidFill>
                  <a:srgbClr val="000000"/>
                </a:solidFill>
                <a:highlight>
                  <a:srgbClr val="FFFFFF"/>
                </a:highlight>
                <a:cs typeface="BIZ UDPGothic"/>
                <a:sym typeface="BIZ UDPGothic"/>
              </a:rPr>
              <a:t>障害者</a:t>
            </a:r>
            <a:r>
              <a:rPr lang="ja" sz="1400" dirty="0">
                <a:solidFill>
                  <a:srgbClr val="000000"/>
                </a:solidFill>
                <a:highlight>
                  <a:srgbClr val="FFFFFF"/>
                </a:highlight>
                <a:cs typeface="BIZ UDPGothic"/>
                <a:sym typeface="BIZ UDPGothic"/>
              </a:rPr>
              <a:t>自立支援法→精神通院医療・更生医療・育成医療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児童福祉法→療育の給付・障害児施設医療・小児慢性特定疾患治療研究事業に係る医療・児童福祉法の措置等に係る医療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母子保健法による養育医療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特定疾患治療費及び先天性血液凝固因子障害等治療費</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小児慢性特定疾患治療研究事業に係る医療の給付</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石綿による健康被害の救済に関する法律による医療費の支給</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生活保護法による医療扶助</a:t>
            </a:r>
            <a:endParaRPr sz="1400" dirty="0">
              <a:solidFill>
                <a:srgbClr val="000000"/>
              </a:solidFill>
              <a:highlight>
                <a:srgbClr val="FFFFFF"/>
              </a:highlight>
              <a:cs typeface="BIZ UDPGothic"/>
              <a:sym typeface="BIZ UDP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cs typeface="M PLUS 1p"/>
              <a:sym typeface="M PLUS 1p"/>
            </a:endParaRPr>
          </a:p>
        </p:txBody>
      </p:sp>
      <p:sp>
        <p:nvSpPr>
          <p:cNvPr id="341" name="Google Shape;341;p2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latin typeface="UD Digi Kyokasho NK-R" panose="020B0400000000000000" pitchFamily="34" charset="-128"/>
                <a:ea typeface="UD Digi Kyokasho NK-R" panose="020B0400000000000000" pitchFamily="34" charset="-128"/>
                <a:cs typeface="BIZ UDPGothic"/>
                <a:sym typeface="BIZ UDPGothic"/>
              </a:rPr>
              <a:t>取扱い公費負担医療</a:t>
            </a:r>
            <a:endParaRPr sz="3000"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342" name="Google Shape;342;p27"/>
          <p:cNvPicPr preferRelativeResize="0"/>
          <p:nvPr/>
        </p:nvPicPr>
        <p:blipFill>
          <a:blip r:embed="rId3">
            <a:alphaModFix/>
          </a:blip>
          <a:stretch>
            <a:fillRect/>
          </a:stretch>
        </p:blipFill>
        <p:spPr>
          <a:xfrm>
            <a:off x="5965450" y="2945025"/>
            <a:ext cx="1202625" cy="1202625"/>
          </a:xfrm>
          <a:prstGeom prst="rect">
            <a:avLst/>
          </a:prstGeom>
          <a:noFill/>
          <a:ln>
            <a:noFill/>
          </a:ln>
        </p:spPr>
      </p:pic>
      <p:sp>
        <p:nvSpPr>
          <p:cNvPr id="343" name="Google Shape;343;p27"/>
          <p:cNvSpPr txBox="1"/>
          <p:nvPr/>
        </p:nvSpPr>
        <p:spPr>
          <a:xfrm>
            <a:off x="180000" y="5040000"/>
            <a:ext cx="7200000" cy="1791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ctrTitle"/>
          </p:nvPr>
        </p:nvSpPr>
        <p:spPr>
          <a:xfrm>
            <a:off x="322106" y="3695198"/>
            <a:ext cx="6754800" cy="1231965"/>
          </a:xfrm>
          <a:prstGeom prst="rect">
            <a:avLst/>
          </a:prstGeom>
        </p:spPr>
        <p:txBody>
          <a:bodyPr spcFirstLastPara="1" wrap="square" lIns="317825" tIns="64575" rIns="64575" bIns="64575" anchor="t" anchorCtr="0">
            <a:noAutofit/>
          </a:bodyPr>
          <a:lstStyle/>
          <a:p>
            <a:pPr algn="l" rtl="0">
              <a:spcBef>
                <a:spcPts val="0"/>
              </a:spcBef>
              <a:spcAft>
                <a:spcPts val="1000"/>
              </a:spcAft>
            </a:pPr>
            <a:r>
              <a:rPr lang="ja-JP" altLang="en-US" sz="1800" b="0" i="0" u="none" strike="noStrike">
                <a:solidFill>
                  <a:srgbClr val="000000"/>
                </a:solidFill>
                <a:effectLst/>
                <a:latin typeface="BIZ UDPGothic" panose="020B0400000000000000" pitchFamily="34" charset="-128"/>
                <a:ea typeface="BIZ UDPGothic" panose="020B0400000000000000" pitchFamily="34" charset="-128"/>
              </a:rPr>
              <a:t>当薬局では、薬剤情報等を取得・活用することにより、質の高い保険調剤の提供に努めています。正確な情報を取得・活用するため、マイナ保険証のご利用について、ご理解・ご協力いただきますようお願いします。</a:t>
            </a:r>
            <a:br>
              <a:rPr lang="ja-JP" altLang="en-US" sz="1000" b="0">
                <a:effectLst/>
              </a:rPr>
            </a:br>
            <a:br>
              <a:rPr lang="ja-JP" altLang="en-US" sz="1000"/>
            </a:br>
            <a:endParaRPr sz="1800" dirty="0">
              <a:sym typeface="BIZ UDPGothic"/>
            </a:endParaRPr>
          </a:p>
        </p:txBody>
      </p:sp>
      <p:sp>
        <p:nvSpPr>
          <p:cNvPr id="349" name="Google Shape;349;p28"/>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latin typeface="UD Digi Kyokasho NK-R" panose="020B0400000000000000" pitchFamily="34" charset="-128"/>
                <a:ea typeface="UD Digi Kyokasho NK-R" panose="020B0400000000000000" pitchFamily="34" charset="-128"/>
                <a:cs typeface="BIZ UDPGothic"/>
                <a:sym typeface="BIZ UDPGothic"/>
              </a:rPr>
              <a:t>情報通信技術を活用しています</a:t>
            </a:r>
            <a:endParaRPr sz="3000"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350" name="Google Shape;350;p28"/>
          <p:cNvGrpSpPr/>
          <p:nvPr/>
        </p:nvGrpSpPr>
        <p:grpSpPr>
          <a:xfrm>
            <a:off x="2278056" y="1603975"/>
            <a:ext cx="4869639" cy="1522403"/>
            <a:chOff x="3242450" y="2033675"/>
            <a:chExt cx="6886775" cy="2160050"/>
          </a:xfrm>
        </p:grpSpPr>
        <p:grpSp>
          <p:nvGrpSpPr>
            <p:cNvPr id="351" name="Google Shape;351;p28"/>
            <p:cNvGrpSpPr/>
            <p:nvPr/>
          </p:nvGrpSpPr>
          <p:grpSpPr>
            <a:xfrm>
              <a:off x="3242450" y="2033675"/>
              <a:ext cx="6886775" cy="2010175"/>
              <a:chOff x="2813700" y="2545350"/>
              <a:chExt cx="6886775" cy="2010175"/>
            </a:xfrm>
          </p:grpSpPr>
          <p:pic>
            <p:nvPicPr>
              <p:cNvPr id="352" name="Google Shape;352;p28"/>
              <p:cNvPicPr preferRelativeResize="0"/>
              <p:nvPr/>
            </p:nvPicPr>
            <p:blipFill>
              <a:blip r:embed="rId3">
                <a:alphaModFix/>
              </a:blip>
              <a:stretch>
                <a:fillRect/>
              </a:stretch>
            </p:blipFill>
            <p:spPr>
              <a:xfrm>
                <a:off x="2997512" y="2545350"/>
                <a:ext cx="723450" cy="723450"/>
              </a:xfrm>
              <a:prstGeom prst="rect">
                <a:avLst/>
              </a:prstGeom>
              <a:noFill/>
              <a:ln>
                <a:noFill/>
              </a:ln>
            </p:spPr>
          </p:pic>
          <p:pic>
            <p:nvPicPr>
              <p:cNvPr id="353" name="Google Shape;353;p28"/>
              <p:cNvPicPr preferRelativeResize="0"/>
              <p:nvPr/>
            </p:nvPicPr>
            <p:blipFill>
              <a:blip r:embed="rId4">
                <a:alphaModFix/>
              </a:blip>
              <a:stretch>
                <a:fillRect/>
              </a:stretch>
            </p:blipFill>
            <p:spPr>
              <a:xfrm>
                <a:off x="4415650" y="2694825"/>
                <a:ext cx="1860700" cy="1860700"/>
              </a:xfrm>
              <a:prstGeom prst="rect">
                <a:avLst/>
              </a:prstGeom>
              <a:noFill/>
              <a:ln>
                <a:noFill/>
              </a:ln>
            </p:spPr>
          </p:pic>
          <p:sp>
            <p:nvSpPr>
              <p:cNvPr id="354" name="Google Shape;354;p28"/>
              <p:cNvSpPr/>
              <p:nvPr/>
            </p:nvSpPr>
            <p:spPr>
              <a:xfrm>
                <a:off x="6737025" y="3215150"/>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355" name="Google Shape;355;p28"/>
              <p:cNvSpPr/>
              <p:nvPr/>
            </p:nvSpPr>
            <p:spPr>
              <a:xfrm rot="10800000">
                <a:off x="67395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pic>
            <p:nvPicPr>
              <p:cNvPr id="356" name="Google Shape;356;p28"/>
              <p:cNvPicPr preferRelativeResize="0"/>
              <p:nvPr/>
            </p:nvPicPr>
            <p:blipFill>
              <a:blip r:embed="rId5">
                <a:alphaModFix/>
              </a:blip>
              <a:stretch>
                <a:fillRect/>
              </a:stretch>
            </p:blipFill>
            <p:spPr>
              <a:xfrm>
                <a:off x="8213300" y="2881587"/>
                <a:ext cx="1487175" cy="1487175"/>
              </a:xfrm>
              <a:prstGeom prst="rect">
                <a:avLst/>
              </a:prstGeom>
              <a:noFill/>
              <a:ln>
                <a:noFill/>
              </a:ln>
            </p:spPr>
          </p:pic>
          <p:pic>
            <p:nvPicPr>
              <p:cNvPr id="357" name="Google Shape;357;p28"/>
              <p:cNvPicPr preferRelativeResize="0"/>
              <p:nvPr/>
            </p:nvPicPr>
            <p:blipFill>
              <a:blip r:embed="rId6">
                <a:alphaModFix/>
              </a:blip>
              <a:stretch>
                <a:fillRect/>
              </a:stretch>
            </p:blipFill>
            <p:spPr>
              <a:xfrm>
                <a:off x="6971063" y="2545350"/>
                <a:ext cx="723450" cy="723450"/>
              </a:xfrm>
              <a:prstGeom prst="rect">
                <a:avLst/>
              </a:prstGeom>
              <a:noFill/>
              <a:ln>
                <a:noFill/>
              </a:ln>
            </p:spPr>
          </p:pic>
          <p:sp>
            <p:nvSpPr>
              <p:cNvPr id="358" name="Google Shape;358;p28"/>
              <p:cNvSpPr/>
              <p:nvPr/>
            </p:nvSpPr>
            <p:spPr>
              <a:xfrm>
                <a:off x="2813775" y="3215138"/>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359" name="Google Shape;359;p28"/>
              <p:cNvSpPr/>
              <p:nvPr/>
            </p:nvSpPr>
            <p:spPr>
              <a:xfrm rot="10800000">
                <a:off x="28137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pic>
          <p:nvPicPr>
            <p:cNvPr id="360" name="Google Shape;360;p28"/>
            <p:cNvPicPr preferRelativeResize="0"/>
            <p:nvPr/>
          </p:nvPicPr>
          <p:blipFill>
            <a:blip r:embed="rId7">
              <a:alphaModFix/>
            </a:blip>
            <a:stretch>
              <a:fillRect/>
            </a:stretch>
          </p:blipFill>
          <p:spPr>
            <a:xfrm>
              <a:off x="7445425" y="3561500"/>
              <a:ext cx="632225" cy="632225"/>
            </a:xfrm>
            <a:prstGeom prst="rect">
              <a:avLst/>
            </a:prstGeom>
            <a:noFill/>
            <a:ln>
              <a:noFill/>
            </a:ln>
          </p:spPr>
        </p:pic>
        <p:pic>
          <p:nvPicPr>
            <p:cNvPr id="361" name="Google Shape;361;p28"/>
            <p:cNvPicPr preferRelativeResize="0"/>
            <p:nvPr/>
          </p:nvPicPr>
          <p:blipFill>
            <a:blip r:embed="rId7">
              <a:alphaModFix/>
            </a:blip>
            <a:stretch>
              <a:fillRect/>
            </a:stretch>
          </p:blipFill>
          <p:spPr>
            <a:xfrm>
              <a:off x="3519650" y="3561500"/>
              <a:ext cx="632225" cy="632225"/>
            </a:xfrm>
            <a:prstGeom prst="rect">
              <a:avLst/>
            </a:prstGeom>
            <a:noFill/>
            <a:ln>
              <a:noFill/>
            </a:ln>
          </p:spPr>
        </p:pic>
      </p:grpSp>
      <p:sp>
        <p:nvSpPr>
          <p:cNvPr id="362" name="Google Shape;362;p28"/>
          <p:cNvSpPr txBox="1">
            <a:spLocks noGrp="1"/>
          </p:cNvSpPr>
          <p:nvPr>
            <p:ph type="ctrTitle"/>
          </p:nvPr>
        </p:nvSpPr>
        <p:spPr>
          <a:xfrm>
            <a:off x="6152593" y="2972703"/>
            <a:ext cx="1042200" cy="695700"/>
          </a:xfrm>
          <a:prstGeom prst="rect">
            <a:avLst/>
          </a:prstGeom>
        </p:spPr>
        <p:txBody>
          <a:bodyPr spcFirstLastPara="1" wrap="square" lIns="63575" tIns="64575" rIns="64575" bIns="64575" anchor="t" anchorCtr="0">
            <a:noAutofit/>
          </a:bodyPr>
          <a:lstStyle/>
          <a:p>
            <a:pPr marL="0" lvl="0" indent="0" algn="l" rtl="0">
              <a:spcBef>
                <a:spcPts val="0"/>
              </a:spcBef>
              <a:spcAft>
                <a:spcPts val="0"/>
              </a:spcAft>
              <a:buClr>
                <a:schemeClr val="dk1"/>
              </a:buClr>
              <a:buSzPts val="1100"/>
              <a:buFont typeface="Arial"/>
              <a:buNone/>
            </a:pPr>
            <a:r>
              <a:rPr lang="ja" sz="1200" dirty="0">
                <a:cs typeface="BIZ UDPGothic"/>
                <a:sym typeface="BIZ UDPGothic"/>
              </a:rPr>
              <a:t>オンライン資格確認等</a:t>
            </a:r>
            <a:endParaRPr sz="1200" dirty="0">
              <a:cs typeface="BIZ UDPGothic"/>
              <a:sym typeface="BIZ UDPGothic"/>
            </a:endParaRPr>
          </a:p>
          <a:p>
            <a:pPr marL="0" lvl="0" indent="0" algn="l" rtl="0">
              <a:spcBef>
                <a:spcPts val="0"/>
              </a:spcBef>
              <a:spcAft>
                <a:spcPts val="0"/>
              </a:spcAft>
              <a:buClr>
                <a:schemeClr val="dk1"/>
              </a:buClr>
              <a:buSzPts val="1100"/>
              <a:buFont typeface="Arial"/>
              <a:buNone/>
            </a:pPr>
            <a:r>
              <a:rPr lang="ja" sz="1200" dirty="0">
                <a:cs typeface="BIZ UDPGothic"/>
                <a:sym typeface="BIZ UDPGothic"/>
              </a:rPr>
              <a:t>システム</a:t>
            </a:r>
            <a:endParaRPr sz="1200" dirty="0">
              <a:solidFill>
                <a:srgbClr val="000000"/>
              </a:solidFill>
              <a:cs typeface="BIZ UDPGothic"/>
              <a:sym typeface="BIZ UDPGothic"/>
            </a:endParaRPr>
          </a:p>
        </p:txBody>
      </p:sp>
      <p:sp>
        <p:nvSpPr>
          <p:cNvPr id="363" name="Google Shape;363;p28"/>
          <p:cNvSpPr txBox="1"/>
          <p:nvPr/>
        </p:nvSpPr>
        <p:spPr>
          <a:xfrm>
            <a:off x="180000" y="5040000"/>
            <a:ext cx="7200000" cy="1791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pic>
        <p:nvPicPr>
          <p:cNvPr id="364" name="Google Shape;364;p28"/>
          <p:cNvPicPr preferRelativeResize="0"/>
          <p:nvPr/>
        </p:nvPicPr>
        <p:blipFill rotWithShape="1">
          <a:blip r:embed="rId8">
            <a:alphaModFix/>
          </a:blip>
          <a:srcRect l="28964" r="27792"/>
          <a:stretch/>
        </p:blipFill>
        <p:spPr>
          <a:xfrm>
            <a:off x="1146075" y="1378400"/>
            <a:ext cx="790575" cy="1828150"/>
          </a:xfrm>
          <a:prstGeom prst="rect">
            <a:avLst/>
          </a:prstGeom>
          <a:noFill/>
          <a:ln>
            <a:noFill/>
          </a:ln>
        </p:spPr>
      </p:pic>
      <p:sp>
        <p:nvSpPr>
          <p:cNvPr id="2" name="テキスト ボックス 1">
            <a:extLst>
              <a:ext uri="{FF2B5EF4-FFF2-40B4-BE49-F238E27FC236}">
                <a16:creationId xmlns:a16="http://schemas.microsoft.com/office/drawing/2014/main" id="{2E469417-9052-6BC7-D2D0-B2C1305A08E0}"/>
              </a:ext>
            </a:extLst>
          </p:cNvPr>
          <p:cNvSpPr txBox="1"/>
          <p:nvPr/>
        </p:nvSpPr>
        <p:spPr>
          <a:xfrm>
            <a:off x="8432800" y="2814320"/>
            <a:ext cx="184731" cy="307777"/>
          </a:xfrm>
          <a:prstGeom prst="rect">
            <a:avLst/>
          </a:prstGeom>
          <a:noFill/>
        </p:spPr>
        <p:txBody>
          <a:bodyPr wrap="none" rtlCol="0">
            <a:spAutoFit/>
          </a:bodyPr>
          <a:lstStyle/>
          <a:p>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228751" y="206206"/>
            <a:ext cx="7102500" cy="36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highlight>
                  <a:srgbClr val="FFFFFF"/>
                </a:highlight>
                <a:latin typeface="UD Digi Kyokasho NK-R" panose="020B0400000000000000" pitchFamily="34" charset="-128"/>
                <a:ea typeface="UD Digi Kyokasho NK-R" panose="020B0400000000000000" pitchFamily="34" charset="-128"/>
                <a:cs typeface="BIZ UDPGothic"/>
                <a:sym typeface="BIZ UDPGothic"/>
              </a:rPr>
              <a:t>薬局の管理および運営は以下のとおりです</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66" name="Google Shape;66;p14"/>
          <p:cNvSpPr txBox="1"/>
          <p:nvPr/>
        </p:nvSpPr>
        <p:spPr>
          <a:xfrm>
            <a:off x="137740" y="1926150"/>
            <a:ext cx="1593735" cy="1091551"/>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rPr>
              <a:t>開設者</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rPr>
              <a:t>株式会社美鈴</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rPr>
              <a:t>代表取締役　鈴木哲哉</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67" name="Google Shape;67;p14"/>
          <p:cNvGrpSpPr/>
          <p:nvPr/>
        </p:nvGrpSpPr>
        <p:grpSpPr>
          <a:xfrm>
            <a:off x="263967" y="854193"/>
            <a:ext cx="1512600" cy="810178"/>
            <a:chOff x="477975" y="823158"/>
            <a:chExt cx="1512600" cy="810178"/>
          </a:xfrm>
        </p:grpSpPr>
        <p:pic>
          <p:nvPicPr>
            <p:cNvPr id="68" name="Google Shape;68;p14"/>
            <p:cNvPicPr preferRelativeResize="0"/>
            <p:nvPr/>
          </p:nvPicPr>
          <p:blipFill>
            <a:blip r:embed="rId3">
              <a:alphaModFix/>
            </a:blip>
            <a:stretch>
              <a:fillRect/>
            </a:stretch>
          </p:blipFill>
          <p:spPr>
            <a:xfrm>
              <a:off x="570288" y="823158"/>
              <a:ext cx="386800" cy="391791"/>
            </a:xfrm>
            <a:prstGeom prst="rect">
              <a:avLst/>
            </a:prstGeom>
            <a:noFill/>
            <a:ln>
              <a:noFill/>
            </a:ln>
          </p:spPr>
        </p:pic>
        <p:sp>
          <p:nvSpPr>
            <p:cNvPr id="69" name="Google Shape;69;p14"/>
            <p:cNvSpPr txBox="1"/>
            <p:nvPr/>
          </p:nvSpPr>
          <p:spPr>
            <a:xfrm>
              <a:off x="477975" y="1125791"/>
              <a:ext cx="1512600" cy="507545"/>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dirty="0">
                  <a:solidFill>
                    <a:schemeClr val="dk1"/>
                  </a:solidFill>
                  <a:highlight>
                    <a:schemeClr val="lt1"/>
                  </a:highlight>
                  <a:latin typeface="UD Digi Kyokasho NK-R" panose="020B0400000000000000" pitchFamily="34" charset="-128"/>
                  <a:ea typeface="UD Digi Kyokasho NK-R" panose="020B0400000000000000" pitchFamily="34" charset="-128"/>
                  <a:cs typeface="BIZ UDPGothic"/>
                  <a:sym typeface="BIZ UDPGothic"/>
                </a:rPr>
                <a:t>許可区分｜薬局</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70" name="Google Shape;70;p14"/>
          <p:cNvGrpSpPr/>
          <p:nvPr/>
        </p:nvGrpSpPr>
        <p:grpSpPr>
          <a:xfrm>
            <a:off x="5106925" y="780125"/>
            <a:ext cx="2292300" cy="2684225"/>
            <a:chOff x="2633850" y="813250"/>
            <a:chExt cx="2292300" cy="2684225"/>
          </a:xfrm>
        </p:grpSpPr>
        <p:pic>
          <p:nvPicPr>
            <p:cNvPr id="71" name="Google Shape;71;p14"/>
            <p:cNvPicPr preferRelativeResize="0"/>
            <p:nvPr/>
          </p:nvPicPr>
          <p:blipFill>
            <a:blip r:embed="rId4">
              <a:alphaModFix/>
            </a:blip>
            <a:stretch>
              <a:fillRect/>
            </a:stretch>
          </p:blipFill>
          <p:spPr>
            <a:xfrm>
              <a:off x="2714675" y="813250"/>
              <a:ext cx="386800" cy="386800"/>
            </a:xfrm>
            <a:prstGeom prst="rect">
              <a:avLst/>
            </a:prstGeom>
            <a:noFill/>
            <a:ln>
              <a:noFill/>
            </a:ln>
          </p:spPr>
        </p:pic>
        <p:sp>
          <p:nvSpPr>
            <p:cNvPr id="72" name="Google Shape;72;p14"/>
            <p:cNvSpPr txBox="1"/>
            <p:nvPr/>
          </p:nvSpPr>
          <p:spPr>
            <a:xfrm>
              <a:off x="2633850" y="1200075"/>
              <a:ext cx="2292300" cy="2297400"/>
            </a:xfrm>
            <a:prstGeom prst="rect">
              <a:avLst/>
            </a:prstGeom>
            <a:noFill/>
            <a:ln>
              <a:noFill/>
            </a:ln>
          </p:spPr>
          <p:txBody>
            <a:bodyPr spcFirstLastPara="1" wrap="square" lIns="91425" tIns="91425" rIns="80075" bIns="91425" anchor="t" anchorCtr="0">
              <a:noAutofit/>
            </a:bodyPr>
            <a:lstStyle/>
            <a:p>
              <a:pPr marL="0" marR="0" lvl="0" indent="0" algn="l" rtl="0">
                <a:lnSpc>
                  <a:spcPct val="115000"/>
                </a:lnSpc>
                <a:spcBef>
                  <a:spcPts val="0"/>
                </a:spcBef>
                <a:spcAft>
                  <a:spcPts val="0"/>
                </a:spcAft>
                <a:buClr>
                  <a:schemeClr val="dk1"/>
                </a:buClr>
                <a:buSzPts val="8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営業時間</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９：００</a:t>
              </a:r>
              <a:r>
                <a:rPr lang="ja" sz="1100" dirty="0">
                  <a:latin typeface="UD Digi Kyokasho NK-R" panose="020B0400000000000000" pitchFamily="34" charset="-128"/>
                  <a:ea typeface="UD Digi Kyokasho NK-R" panose="020B0400000000000000" pitchFamily="34" charset="-128"/>
                  <a:cs typeface="BIZ UDPGothic"/>
                  <a:sym typeface="BIZ UDPGothic"/>
                </a:rPr>
                <a:t>-1</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８</a:t>
              </a:r>
              <a:r>
                <a:rPr lang="ja" sz="1100" dirty="0">
                  <a:latin typeface="UD Digi Kyokasho NK-R" panose="020B0400000000000000" pitchFamily="34" charset="-128"/>
                  <a:ea typeface="UD Digi Kyokasho NK-R" panose="020B0400000000000000" pitchFamily="34" charset="-128"/>
                  <a:cs typeface="BIZ UDPGothic"/>
                  <a:sym typeface="BIZ UDPGothic"/>
                </a:rPr>
                <a:t>:</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００</a:t>
              </a:r>
              <a:r>
                <a:rPr lang="ja" sz="1100" dirty="0">
                  <a:latin typeface="UD Digi Kyokasho NK-R" panose="020B0400000000000000" pitchFamily="34" charset="-128"/>
                  <a:ea typeface="UD Digi Kyokasho NK-R" panose="020B0400000000000000" pitchFamily="34" charset="-128"/>
                  <a:cs typeface="BIZ UDPGothic"/>
                  <a:sym typeface="BIZ UDPGothic"/>
                </a:rPr>
                <a:t>（月</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～金</a:t>
              </a:r>
              <a:r>
                <a:rPr lang="ja" sz="1100" dirty="0">
                  <a:latin typeface="UD Digi Kyokasho NK-R" panose="020B0400000000000000" pitchFamily="34" charset="-128"/>
                  <a:ea typeface="UD Digi Kyokasho NK-R" panose="020B0400000000000000" pitchFamily="34" charset="-128"/>
                  <a:cs typeface="BIZ UDPGothic"/>
                  <a:sym typeface="BIZ UDPGothic"/>
                </a:rPr>
                <a:t>）</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　　　　　　　　　　　木土（隔週）　</a:t>
              </a:r>
              <a:endParaRPr lang="en-US" altLang="ja-JP"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　　　　　　　　　　　</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休日：</a:t>
              </a:r>
              <a:r>
                <a:rPr lang="ja-JP" altLang="en-US" sz="1100">
                  <a:latin typeface="UD Digi Kyokasho NK-R" panose="020B0400000000000000" pitchFamily="34" charset="-128"/>
                  <a:ea typeface="UD Digi Kyokasho NK-R" panose="020B0400000000000000" pitchFamily="34" charset="-128"/>
                  <a:cs typeface="BIZ UDPGothic"/>
                  <a:sym typeface="BIZ UDPGothic"/>
                </a:rPr>
                <a:t>木土（隔週）・</a:t>
              </a:r>
              <a:r>
                <a:rPr lang="ja" sz="1100">
                  <a:latin typeface="UD Digi Kyokasho NK-R" panose="020B0400000000000000" pitchFamily="34" charset="-128"/>
                  <a:ea typeface="UD Digi Kyokasho NK-R" panose="020B0400000000000000" pitchFamily="34" charset="-128"/>
                  <a:cs typeface="BIZ UDPGothic"/>
                  <a:sym typeface="BIZ UDPGothic"/>
                </a:rPr>
                <a:t>日</a:t>
              </a:r>
              <a:r>
                <a:rPr lang="ja" sz="1100" dirty="0">
                  <a:latin typeface="UD Digi Kyokasho NK-R" panose="020B0400000000000000" pitchFamily="34" charset="-128"/>
                  <a:ea typeface="UD Digi Kyokasho NK-R" panose="020B0400000000000000" pitchFamily="34" charset="-128"/>
                  <a:cs typeface="BIZ UDPGothic"/>
                  <a:sym typeface="BIZ UDPGothic"/>
                </a:rPr>
                <a:t>・祝</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医薬品の購入または譲り受けの申し込みを受理する時間は上記営業時間とする</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rPr>
                <a:t>営業時間外の相談時間</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solidFill>
                    <a:srgbClr val="434343"/>
                  </a:solidFill>
                  <a:highlight>
                    <a:schemeClr val="lt1"/>
                  </a:highlight>
                  <a:latin typeface="UD Digi Kyokasho NK-R" panose="020B0400000000000000" pitchFamily="34" charset="-128"/>
                  <a:ea typeface="UD Digi Kyokasho NK-R" panose="020B0400000000000000" pitchFamily="34" charset="-128"/>
                  <a:cs typeface="BIZ UDPGothic"/>
                  <a:sym typeface="BIZ UDPGothic"/>
                </a:rPr>
                <a:t>携帯電話</a:t>
              </a:r>
              <a:r>
                <a:rPr lang="ja-JP" altLang="en-US" sz="1100" dirty="0">
                  <a:solidFill>
                    <a:srgbClr val="434343"/>
                  </a:solidFill>
                  <a:highlight>
                    <a:schemeClr val="lt1"/>
                  </a:highlight>
                  <a:latin typeface="UD Digi Kyokasho NK-R" panose="020B0400000000000000" pitchFamily="34" charset="-128"/>
                  <a:ea typeface="UD Digi Kyokasho NK-R" panose="020B0400000000000000" pitchFamily="34" charset="-128"/>
                  <a:cs typeface="BIZ UDPGothic"/>
                  <a:sym typeface="BIZ UDPGothic"/>
                </a:rPr>
                <a:t>に転送</a:t>
              </a:r>
              <a:endParaRPr lang="en-US" altLang="ja" sz="1100" dirty="0">
                <a:solidFill>
                  <a:srgbClr val="434343"/>
                </a:solidFill>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en-US" altLang="ja-JP" sz="1100" dirty="0">
                  <a:solidFill>
                    <a:srgbClr val="434343"/>
                  </a:solidFill>
                  <a:latin typeface="UD Digi Kyokasho NK-R" panose="020B0400000000000000" pitchFamily="34" charset="-128"/>
                  <a:ea typeface="UD Digi Kyokasho NK-R" panose="020B0400000000000000" pitchFamily="34" charset="-128"/>
                  <a:cs typeface="BIZ UDPGothic"/>
                  <a:sym typeface="BIZ UDPGothic"/>
                </a:rPr>
                <a:t>029</a:t>
              </a:r>
              <a:r>
                <a:rPr lang="ja-JP" altLang="en-US" sz="1100" dirty="0">
                  <a:solidFill>
                    <a:srgbClr val="434343"/>
                  </a:solidFill>
                  <a:latin typeface="UD Digi Kyokasho NK-R" panose="020B0400000000000000" pitchFamily="34" charset="-128"/>
                  <a:ea typeface="UD Digi Kyokasho NK-R" panose="020B0400000000000000" pitchFamily="34" charset="-128"/>
                  <a:cs typeface="BIZ UDPGothic"/>
                  <a:sym typeface="BIZ UDPGothic"/>
                </a:rPr>
                <a:t>４－３３－６５７１</a:t>
              </a:r>
              <a:endParaRPr sz="1100" dirty="0">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rgbClr val="434343"/>
                </a:solidFill>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UD Digi Kyokasho NK-R" panose="020B0400000000000000" pitchFamily="34" charset="-128"/>
                <a:ea typeface="UD Digi Kyokasho NK-R" panose="020B0400000000000000" pitchFamily="34" charset="-128"/>
                <a:cs typeface="M PLUS 1p"/>
                <a:sym typeface="M PLUS 1p"/>
              </a:endParaRPr>
            </a:p>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grpSp>
        <p:nvGrpSpPr>
          <p:cNvPr id="73" name="Google Shape;73;p14"/>
          <p:cNvGrpSpPr/>
          <p:nvPr/>
        </p:nvGrpSpPr>
        <p:grpSpPr>
          <a:xfrm>
            <a:off x="279633" y="3300197"/>
            <a:ext cx="1593735" cy="1645448"/>
            <a:chOff x="364625" y="2621177"/>
            <a:chExt cx="1650000" cy="1645448"/>
          </a:xfrm>
        </p:grpSpPr>
        <p:pic>
          <p:nvPicPr>
            <p:cNvPr id="74" name="Google Shape;74;p14"/>
            <p:cNvPicPr preferRelativeResize="0"/>
            <p:nvPr/>
          </p:nvPicPr>
          <p:blipFill>
            <a:blip r:embed="rId5">
              <a:alphaModFix/>
            </a:blip>
            <a:stretch>
              <a:fillRect/>
            </a:stretch>
          </p:blipFill>
          <p:spPr>
            <a:xfrm>
              <a:off x="465025" y="2621177"/>
              <a:ext cx="446602" cy="427272"/>
            </a:xfrm>
            <a:prstGeom prst="rect">
              <a:avLst/>
            </a:prstGeom>
            <a:noFill/>
            <a:ln>
              <a:noFill/>
            </a:ln>
          </p:spPr>
        </p:pic>
        <p:sp>
          <p:nvSpPr>
            <p:cNvPr id="75" name="Google Shape;75;p14"/>
            <p:cNvSpPr txBox="1"/>
            <p:nvPr/>
          </p:nvSpPr>
          <p:spPr>
            <a:xfrm>
              <a:off x="364625" y="3026125"/>
              <a:ext cx="1650000" cy="1240500"/>
            </a:xfrm>
            <a:prstGeom prst="rect">
              <a:avLst/>
            </a:prstGeom>
            <a:noFill/>
            <a:ln>
              <a:noFill/>
            </a:ln>
          </p:spPr>
          <p:txBody>
            <a:bodyPr spcFirstLastPara="1" wrap="square" lIns="91425" tIns="91425" rIns="91425" bIns="91425" anchor="t" anchorCtr="0">
              <a:noAutofit/>
            </a:bodyPr>
            <a:lstStyle/>
            <a:p>
              <a:pPr marL="0" marR="3525" lvl="0" indent="0" algn="l" rtl="0">
                <a:lnSpc>
                  <a:spcPct val="115000"/>
                </a:lnSpc>
                <a:spcBef>
                  <a:spcPts val="0"/>
                </a:spcBef>
                <a:spcAft>
                  <a:spcPts val="0"/>
                </a:spcAft>
                <a:buClr>
                  <a:srgbClr val="000000"/>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取り扱う一般用医薬品</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rgbClr val="000000"/>
                </a:buClr>
                <a:buSzPts val="11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要指導医薬品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第一類医薬品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指定第二類医薬品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第二類医薬品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第三類医薬品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76" name="Google Shape;76;p14"/>
          <p:cNvGrpSpPr/>
          <p:nvPr/>
        </p:nvGrpSpPr>
        <p:grpSpPr>
          <a:xfrm>
            <a:off x="2022741" y="739141"/>
            <a:ext cx="3021749" cy="4399250"/>
            <a:chOff x="4456592" y="813251"/>
            <a:chExt cx="2919000" cy="3995786"/>
          </a:xfrm>
        </p:grpSpPr>
        <p:pic>
          <p:nvPicPr>
            <p:cNvPr id="77" name="Google Shape;77;p14"/>
            <p:cNvPicPr preferRelativeResize="0"/>
            <p:nvPr/>
          </p:nvPicPr>
          <p:blipFill rotWithShape="1">
            <a:blip r:embed="rId6">
              <a:alphaModFix/>
            </a:blip>
            <a:srcRect b="18493"/>
            <a:stretch/>
          </p:blipFill>
          <p:spPr>
            <a:xfrm>
              <a:off x="4509127" y="813251"/>
              <a:ext cx="371900" cy="368099"/>
            </a:xfrm>
            <a:prstGeom prst="rect">
              <a:avLst/>
            </a:prstGeom>
            <a:noFill/>
            <a:ln>
              <a:noFill/>
            </a:ln>
          </p:spPr>
        </p:pic>
        <p:sp>
          <p:nvSpPr>
            <p:cNvPr id="78" name="Google Shape;78;p14"/>
            <p:cNvSpPr txBox="1"/>
            <p:nvPr/>
          </p:nvSpPr>
          <p:spPr>
            <a:xfrm>
              <a:off x="4456592" y="1134037"/>
              <a:ext cx="2919000" cy="3675000"/>
            </a:xfrm>
            <a:prstGeom prst="rect">
              <a:avLst/>
            </a:prstGeom>
            <a:noFill/>
            <a:ln>
              <a:noFill/>
            </a:ln>
          </p:spPr>
          <p:txBody>
            <a:bodyPr spcFirstLastPara="1" wrap="square" lIns="91425" tIns="91425" rIns="80075" bIns="91425" anchor="t" anchorCtr="0">
              <a:noAutofit/>
            </a:bodyPr>
            <a:lstStyle/>
            <a:p>
              <a:pPr marL="0" marR="3525" lvl="0" indent="0" algn="l" rtl="0">
                <a:lnSpc>
                  <a:spcPct val="115000"/>
                </a:lnSpc>
                <a:spcBef>
                  <a:spcPts val="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管理薬剤師</a:t>
              </a:r>
              <a:endParaRPr lang="en-US" altLang="ja"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小川　竜徳</a:t>
              </a:r>
              <a:endParaRPr lang="en-US" altLang="ja-JP"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50000"/>
                </a:lnSpc>
                <a:spcBef>
                  <a:spcPts val="100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勤務する薬剤師</a:t>
              </a:r>
              <a:r>
                <a:rPr lang="ja" sz="900" dirty="0">
                  <a:latin typeface="UD Digi Kyokasho NK-R" panose="020B0400000000000000" pitchFamily="34" charset="-128"/>
                  <a:ea typeface="UD Digi Kyokasho NK-R" panose="020B0400000000000000" pitchFamily="34" charset="-128"/>
                  <a:cs typeface="BIZ UDPGothic"/>
                  <a:sym typeface="BIZ UDPGothic"/>
                </a:rPr>
                <a:t>（保管・陳列・販売・情報提供・相談）</a:t>
              </a:r>
              <a:endParaRPr lang="en-US" altLang="ja" sz="9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50000"/>
                </a:lnSpc>
                <a:spcBef>
                  <a:spcPts val="1000"/>
                </a:spcBef>
                <a:spcAft>
                  <a:spcPts val="0"/>
                </a:spcAft>
                <a:buClr>
                  <a:schemeClr val="dk1"/>
                </a:buClr>
                <a:buSzPts val="1100"/>
                <a:buFont typeface="Arial"/>
                <a:buNone/>
              </a:pPr>
              <a:r>
                <a:rPr lang="ja-JP" altLang="en-US" sz="900" dirty="0">
                  <a:latin typeface="UD Digi Kyokasho NK-R" panose="020B0400000000000000" pitchFamily="34" charset="-128"/>
                  <a:ea typeface="UD Digi Kyokasho NK-R" panose="020B0400000000000000" pitchFamily="34" charset="-128"/>
                  <a:cs typeface="BIZ UDPGothic"/>
                  <a:sym typeface="BIZ UDPGothic"/>
                </a:rPr>
                <a:t>岡野美穂・川﨑伊織・安掛吉晴・鈴木哲哉・山口亜莉紗</a:t>
              </a:r>
              <a:endParaRPr lang="en-US" altLang="ja-JP" sz="9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50000"/>
                </a:lnSpc>
                <a:spcBef>
                  <a:spcPts val="1000"/>
                </a:spcBef>
                <a:spcAft>
                  <a:spcPts val="0"/>
                </a:spcAft>
                <a:buClr>
                  <a:schemeClr val="dk1"/>
                </a:buClr>
                <a:buSzPts val="1100"/>
                <a:buFont typeface="Arial"/>
                <a:buNone/>
              </a:pPr>
              <a:r>
                <a:rPr lang="ja-JP" altLang="en-US" sz="900" dirty="0">
                  <a:latin typeface="UD Digi Kyokasho NK-R" panose="020B0400000000000000" pitchFamily="34" charset="-128"/>
                  <a:ea typeface="UD Digi Kyokasho NK-R" panose="020B0400000000000000" pitchFamily="34" charset="-128"/>
                  <a:cs typeface="BIZ UDPGothic"/>
                  <a:sym typeface="BIZ UDPGothic"/>
                </a:rPr>
                <a:t>宮﨑克人・鈴木道子・鈴木直哉・箱田真弓・鈴木　厚</a:t>
              </a:r>
              <a:endParaRPr lang="en-US" altLang="ja-JP" sz="9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50000"/>
                </a:lnSpc>
                <a:spcBef>
                  <a:spcPts val="1000"/>
                </a:spcBef>
                <a:spcAft>
                  <a:spcPts val="0"/>
                </a:spcAft>
                <a:buClr>
                  <a:schemeClr val="dk1"/>
                </a:buClr>
                <a:buSzPts val="1100"/>
                <a:buFont typeface="Arial"/>
                <a:buNone/>
              </a:pPr>
              <a:r>
                <a:rPr lang="ja-JP" altLang="en-US" sz="900" dirty="0">
                  <a:latin typeface="UD Digi Kyokasho NK-R" panose="020B0400000000000000" pitchFamily="34" charset="-128"/>
                  <a:ea typeface="UD Digi Kyokasho NK-R" panose="020B0400000000000000" pitchFamily="34" charset="-128"/>
                  <a:cs typeface="BIZ UDPGothic"/>
                  <a:sym typeface="BIZ UDPGothic"/>
                </a:rPr>
                <a:t>倉持彩菜・澤畠侑希・岡野美穂</a:t>
              </a:r>
              <a:endParaRPr lang="en-US" altLang="ja-JP" sz="9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50000"/>
                </a:lnSpc>
                <a:spcBef>
                  <a:spcPts val="1000"/>
                </a:spcBef>
                <a:spcAft>
                  <a:spcPts val="0"/>
                </a:spcAft>
                <a:buClr>
                  <a:schemeClr val="dk1"/>
                </a:buClr>
                <a:buSzPts val="1100"/>
                <a:buFont typeface="Arial"/>
                <a:buNone/>
              </a:pPr>
              <a:endParaRPr lang="en-US" altLang="ja-JP" sz="9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50000"/>
                </a:lnSpc>
                <a:spcBef>
                  <a:spcPts val="100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勤務する登録販売者</a:t>
              </a:r>
              <a:r>
                <a:rPr lang="ja" sz="900" dirty="0">
                  <a:latin typeface="UD Digi Kyokasho NK-R" panose="020B0400000000000000" pitchFamily="34" charset="-128"/>
                  <a:ea typeface="UD Digi Kyokasho NK-R" panose="020B0400000000000000" pitchFamily="34" charset="-128"/>
                  <a:cs typeface="BIZ UDPGothic"/>
                  <a:sym typeface="BIZ UDPGothic"/>
                </a:rPr>
                <a:t>（販売・情報提供・相談）</a:t>
              </a:r>
              <a:endParaRPr lang="en-US" altLang="ja" sz="9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endParaRPr lang="en-US" altLang="ja" sz="1000" dirty="0">
                <a:latin typeface="UD Digi Kyokasho NK-R" panose="020B0400000000000000" pitchFamily="34" charset="-128"/>
                <a:ea typeface="UD Digi Kyokasho NK-R" panose="020B0400000000000000" pitchFamily="34" charset="-128"/>
                <a:cs typeface="BIZ UDPGothic"/>
                <a:sym typeface="BIZ UDPGothic"/>
              </a:endParaRPr>
            </a:p>
            <a:p>
              <a:pPr marR="3525" lvl="0">
                <a:lnSpc>
                  <a:spcPct val="115000"/>
                </a:lnSpc>
                <a:spcBef>
                  <a:spcPts val="1000"/>
                </a:spcBef>
                <a:buClr>
                  <a:schemeClr val="dk1"/>
                </a:buClr>
                <a:buSzPts val="1100"/>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薬剤師：みすずオリジナルユニフォーム</a:t>
              </a:r>
            </a:p>
            <a:p>
              <a:pPr marR="3525" lvl="0">
                <a:lnSpc>
                  <a:spcPct val="115000"/>
                </a:lnSpc>
                <a:buClr>
                  <a:schemeClr val="dk1"/>
                </a:buClr>
                <a:buSzPts val="1100"/>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a:t>
              </a:r>
              <a:r>
                <a:rPr lang="en-US" altLang="ja-JP" sz="1100" dirty="0">
                  <a:latin typeface="UD Digi Kyokasho NK-R" panose="020B0400000000000000" pitchFamily="34" charset="-128"/>
                  <a:ea typeface="UD Digi Kyokasho NK-R" panose="020B0400000000000000" pitchFamily="34" charset="-128"/>
                  <a:cs typeface="BIZ UDPGothic"/>
                  <a:sym typeface="BIZ UDPGothic"/>
                </a:rPr>
                <a:t>PHARMACIST</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　右胸刺繡　　　　　　　　　　　　　　　　　　　　　　　　白　名札に氏名「薬剤師」</a:t>
              </a:r>
            </a:p>
            <a:p>
              <a:pPr marR="3525" lvl="0">
                <a:lnSpc>
                  <a:spcPct val="115000"/>
                </a:lnSpc>
                <a:spcBef>
                  <a:spcPts val="1000"/>
                </a:spcBef>
                <a:buClr>
                  <a:schemeClr val="dk1"/>
                </a:buClr>
                <a:buSzPts val="1100"/>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登録販売者：みすずオリジナルユニフォーム</a:t>
              </a:r>
            </a:p>
            <a:p>
              <a:pPr marR="3525" lvl="0">
                <a:lnSpc>
                  <a:spcPct val="115000"/>
                </a:lnSpc>
                <a:buClr>
                  <a:schemeClr val="dk1"/>
                </a:buClr>
                <a:buSzPts val="1100"/>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a:t>
              </a:r>
              <a:r>
                <a:rPr lang="en-US" altLang="ja-JP" sz="1100" dirty="0">
                  <a:latin typeface="UD Digi Kyokasho NK-R" panose="020B0400000000000000" pitchFamily="34" charset="-128"/>
                  <a:ea typeface="UD Digi Kyokasho NK-R" panose="020B0400000000000000" pitchFamily="34" charset="-128"/>
                  <a:cs typeface="BIZ UDPGothic"/>
                  <a:sym typeface="BIZ UDPGothic"/>
                </a:rPr>
                <a:t>OFFICE</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　</a:t>
              </a:r>
              <a:r>
                <a:rPr lang="en-US" altLang="ja-JP" sz="1100" dirty="0">
                  <a:latin typeface="UD Digi Kyokasho NK-R" panose="020B0400000000000000" pitchFamily="34" charset="-128"/>
                  <a:ea typeface="UD Digi Kyokasho NK-R" panose="020B0400000000000000" pitchFamily="34" charset="-128"/>
                  <a:cs typeface="BIZ UDPGothic"/>
                  <a:sym typeface="BIZ UDPGothic"/>
                </a:rPr>
                <a:t>CLERK</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　右胸刺繡　　　　　　　　　　　　　　　　　　緑　名札に氏名「登録販売者」</a:t>
              </a:r>
            </a:p>
            <a:p>
              <a:pPr marR="3525" lvl="0">
                <a:lnSpc>
                  <a:spcPct val="115000"/>
                </a:lnSpc>
                <a:spcBef>
                  <a:spcPts val="1000"/>
                </a:spcBef>
                <a:buClr>
                  <a:schemeClr val="dk1"/>
                </a:buClr>
                <a:buSzPts val="1100"/>
              </a:pPr>
              <a:r>
                <a:rPr lang="ja-JP" altLang="en-US" sz="1100" dirty="0">
                  <a:latin typeface="UD Digi Kyokasho NK-R" panose="020B0400000000000000" pitchFamily="34" charset="-128"/>
                  <a:ea typeface="UD Digi Kyokasho NK-R" panose="020B0400000000000000" pitchFamily="34" charset="-128"/>
                  <a:cs typeface="BIZ UDPGothic"/>
                  <a:sym typeface="BIZ UDPGothic"/>
                </a:rPr>
                <a:t>その他の勤務者：みすずオリジナルユニフォーム「</a:t>
              </a:r>
              <a:r>
                <a:rPr lang="en-US" altLang="ja-JP" sz="1100" dirty="0">
                  <a:latin typeface="UD Digi Kyokasho NK-R" panose="020B0400000000000000" pitchFamily="34" charset="-128"/>
                  <a:ea typeface="UD Digi Kyokasho NK-R" panose="020B0400000000000000" pitchFamily="34" charset="-128"/>
                  <a:cs typeface="BIZ UDPGothic"/>
                  <a:sym typeface="BIZ UDPGothic"/>
                </a:rPr>
                <a:t>OFFICE</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　</a:t>
              </a:r>
              <a:r>
                <a:rPr lang="en-US" altLang="ja-JP" sz="1100" dirty="0">
                  <a:latin typeface="UD Digi Kyokasho NK-R" panose="020B0400000000000000" pitchFamily="34" charset="-128"/>
                  <a:ea typeface="UD Digi Kyokasho NK-R" panose="020B0400000000000000" pitchFamily="34" charset="-128"/>
                  <a:cs typeface="BIZ UDPGothic"/>
                  <a:sym typeface="BIZ UDPGothic"/>
                </a:rPr>
                <a:t>CLERK</a:t>
              </a:r>
              <a:r>
                <a:rPr lang="ja-JP" altLang="en-US" sz="1100" dirty="0">
                  <a:latin typeface="UD Digi Kyokasho NK-R" panose="020B0400000000000000" pitchFamily="34" charset="-128"/>
                  <a:ea typeface="UD Digi Kyokasho NK-R" panose="020B0400000000000000" pitchFamily="34" charset="-128"/>
                  <a:cs typeface="BIZ UDPGothic"/>
                  <a:sym typeface="BIZ UDPGothic"/>
                </a:rPr>
                <a:t>」　右胸刺繍　　　　　　　　　　　　　　　　ピンク　名札に氏名「一般従事者」</a:t>
              </a:r>
            </a:p>
            <a:p>
              <a:pPr marL="0" marR="3525" lvl="0" indent="0" algn="l" rtl="0">
                <a:lnSpc>
                  <a:spcPct val="115000"/>
                </a:lnSpc>
                <a:spcBef>
                  <a:spcPts val="100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endParaRPr sz="1100" dirty="0">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rgbClr val="434343"/>
                </a:solidFill>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UD Digi Kyokasho NK-R" panose="020B0400000000000000" pitchFamily="34" charset="-128"/>
                <a:ea typeface="UD Digi Kyokasho NK-R" panose="020B0400000000000000" pitchFamily="34" charset="-128"/>
                <a:cs typeface="M PLUS 1p"/>
                <a:sym typeface="M PLUS 1p"/>
              </a:endParaRPr>
            </a:p>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cxnSp>
        <p:nvCxnSpPr>
          <p:cNvPr id="79" name="Google Shape;79;p14"/>
          <p:cNvCxnSpPr/>
          <p:nvPr/>
        </p:nvCxnSpPr>
        <p:spPr>
          <a:xfrm>
            <a:off x="1873313" y="762138"/>
            <a:ext cx="0" cy="4183500"/>
          </a:xfrm>
          <a:prstGeom prst="straightConnector1">
            <a:avLst/>
          </a:prstGeom>
          <a:noFill/>
          <a:ln w="19050" cap="flat" cmpd="sng">
            <a:solidFill>
              <a:srgbClr val="D9D9D9"/>
            </a:solidFill>
            <a:prstDash val="solid"/>
            <a:round/>
            <a:headEnd type="none" w="med" len="med"/>
            <a:tailEnd type="none" w="med" len="med"/>
          </a:ln>
        </p:spPr>
      </p:cxnSp>
      <p:cxnSp>
        <p:nvCxnSpPr>
          <p:cNvPr id="80" name="Google Shape;80;p14"/>
          <p:cNvCxnSpPr/>
          <p:nvPr/>
        </p:nvCxnSpPr>
        <p:spPr>
          <a:xfrm>
            <a:off x="5029150" y="8131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81" name="Google Shape;81;p14"/>
          <p:cNvCxnSpPr/>
          <p:nvPr/>
        </p:nvCxnSpPr>
        <p:spPr>
          <a:xfrm>
            <a:off x="228751" y="1587626"/>
            <a:ext cx="1449300" cy="0"/>
          </a:xfrm>
          <a:prstGeom prst="straightConnector1">
            <a:avLst/>
          </a:prstGeom>
          <a:noFill/>
          <a:ln w="19050" cap="flat" cmpd="sng">
            <a:solidFill>
              <a:srgbClr val="D9D9D9"/>
            </a:solidFill>
            <a:prstDash val="solid"/>
            <a:round/>
            <a:headEnd type="none" w="med" len="med"/>
            <a:tailEnd type="none" w="med" len="med"/>
          </a:ln>
        </p:spPr>
      </p:cxnSp>
      <p:cxnSp>
        <p:nvCxnSpPr>
          <p:cNvPr id="82" name="Google Shape;82;p14"/>
          <p:cNvCxnSpPr/>
          <p:nvPr/>
        </p:nvCxnSpPr>
        <p:spPr>
          <a:xfrm>
            <a:off x="289950" y="3026700"/>
            <a:ext cx="1449300" cy="0"/>
          </a:xfrm>
          <a:prstGeom prst="straightConnector1">
            <a:avLst/>
          </a:prstGeom>
          <a:noFill/>
          <a:ln w="19050" cap="flat" cmpd="sng">
            <a:solidFill>
              <a:srgbClr val="D9D9D9"/>
            </a:solidFill>
            <a:prstDash val="solid"/>
            <a:round/>
            <a:headEnd type="none" w="med" len="med"/>
            <a:tailEnd type="none" w="med" len="med"/>
          </a:ln>
        </p:spPr>
      </p:cxnSp>
      <p:sp>
        <p:nvSpPr>
          <p:cNvPr id="83" name="Google Shape;83;p14"/>
          <p:cNvSpPr txBox="1">
            <a:spLocks noGrp="1"/>
          </p:cNvSpPr>
          <p:nvPr>
            <p:ph type="title"/>
          </p:nvPr>
        </p:nvSpPr>
        <p:spPr>
          <a:xfrm>
            <a:off x="4919340" y="4038275"/>
            <a:ext cx="2261075" cy="886500"/>
          </a:xfrm>
          <a:prstGeom prst="rect">
            <a:avLst/>
          </a:prstGeom>
          <a:noFill/>
          <a:ln>
            <a:noFill/>
          </a:ln>
        </p:spPr>
        <p:txBody>
          <a:bodyPr spcFirstLastPara="1" wrap="square" lIns="317825" tIns="64575" rIns="64575" bIns="64575" anchor="t" anchorCtr="0">
            <a:noAutofit/>
          </a:bodyPr>
          <a:lstStyle/>
          <a:p>
            <a:pPr marL="9525" marR="0" lvl="0" algn="l" rtl="0">
              <a:lnSpc>
                <a:spcPct val="115000"/>
              </a:lnSpc>
              <a:spcBef>
                <a:spcPts val="0"/>
              </a:spcBef>
              <a:spcAft>
                <a:spcPts val="0"/>
              </a:spcAft>
              <a:buClr>
                <a:schemeClr val="dk1"/>
              </a:buClr>
              <a:buSzPts val="800"/>
              <a:buFont typeface="Arial"/>
              <a:buNone/>
            </a:pPr>
            <a:r>
              <a:rPr lang="ja" sz="1100" b="1" dirty="0">
                <a:solidFill>
                  <a:srgbClr val="000000"/>
                </a:solidFill>
                <a:highlight>
                  <a:srgbClr val="FFFFFF"/>
                </a:highlight>
                <a:cs typeface="BIZ UDPGothic"/>
                <a:sym typeface="BIZ UDPGothic"/>
              </a:rPr>
              <a:t>薬局の名称・許可番号・許可年月日・所在地・有効期間</a:t>
            </a:r>
            <a:endParaRPr sz="1100" b="1" dirty="0">
              <a:solidFill>
                <a:srgbClr val="000000"/>
              </a:solidFill>
              <a:cs typeface="BIZ UDPGothic"/>
              <a:sym typeface="BIZ UDPGothic"/>
            </a:endParaRPr>
          </a:p>
          <a:p>
            <a:pPr marL="9525" marR="0" lvl="0" algn="l" rtl="0">
              <a:lnSpc>
                <a:spcPct val="115000"/>
              </a:lnSpc>
              <a:spcBef>
                <a:spcPts val="1000"/>
              </a:spcBef>
              <a:spcAft>
                <a:spcPts val="0"/>
              </a:spcAft>
              <a:buClr>
                <a:schemeClr val="dk1"/>
              </a:buClr>
              <a:buSzPts val="800"/>
              <a:buFont typeface="Arial"/>
              <a:buNone/>
            </a:pPr>
            <a:r>
              <a:rPr lang="ja" sz="1100" dirty="0">
                <a:solidFill>
                  <a:srgbClr val="434343"/>
                </a:solidFill>
                <a:cs typeface="BIZ UDPGothic"/>
                <a:sym typeface="BIZ UDPGothic"/>
              </a:rPr>
              <a:t>薬局開設許可証（別掲）を参照</a:t>
            </a:r>
            <a:endParaRPr sz="1100" dirty="0">
              <a:solidFill>
                <a:srgbClr val="434343"/>
              </a:solidFill>
              <a:cs typeface="BIZ UDPGothic"/>
              <a:sym typeface="BIZ UDPGothic"/>
            </a:endParaRPr>
          </a:p>
        </p:txBody>
      </p:sp>
      <p:cxnSp>
        <p:nvCxnSpPr>
          <p:cNvPr id="84" name="Google Shape;84;p14"/>
          <p:cNvCxnSpPr/>
          <p:nvPr/>
        </p:nvCxnSpPr>
        <p:spPr>
          <a:xfrm>
            <a:off x="5163225" y="3513825"/>
            <a:ext cx="2017200" cy="0"/>
          </a:xfrm>
          <a:prstGeom prst="straightConnector1">
            <a:avLst/>
          </a:prstGeom>
          <a:noFill/>
          <a:ln w="19050" cap="flat" cmpd="sng">
            <a:solidFill>
              <a:srgbClr val="D9D9D9"/>
            </a:solidFill>
            <a:prstDash val="solid"/>
            <a:round/>
            <a:headEnd type="none" w="med" len="med"/>
            <a:tailEnd type="none" w="med" len="med"/>
          </a:ln>
        </p:spPr>
      </p:cxnSp>
      <p:pic>
        <p:nvPicPr>
          <p:cNvPr id="85" name="Google Shape;85;p14"/>
          <p:cNvPicPr preferRelativeResize="0"/>
          <p:nvPr/>
        </p:nvPicPr>
        <p:blipFill>
          <a:blip r:embed="rId7">
            <a:alphaModFix/>
          </a:blip>
          <a:stretch>
            <a:fillRect/>
          </a:stretch>
        </p:blipFill>
        <p:spPr>
          <a:xfrm>
            <a:off x="5163223" y="3670175"/>
            <a:ext cx="368100" cy="368100"/>
          </a:xfrm>
          <a:prstGeom prst="rect">
            <a:avLst/>
          </a:prstGeom>
          <a:noFill/>
          <a:ln>
            <a:noFill/>
          </a:ln>
        </p:spPr>
      </p:pic>
      <p:cxnSp>
        <p:nvCxnSpPr>
          <p:cNvPr id="86" name="Google Shape;86;p14"/>
          <p:cNvCxnSpPr/>
          <p:nvPr/>
        </p:nvCxnSpPr>
        <p:spPr>
          <a:xfrm rot="10800000" flipH="1">
            <a:off x="180000" y="621775"/>
            <a:ext cx="7200000" cy="7800"/>
          </a:xfrm>
          <a:prstGeom prst="straightConnector1">
            <a:avLst/>
          </a:prstGeom>
          <a:noFill/>
          <a:ln w="28575" cap="flat" cmpd="sng">
            <a:solidFill>
              <a:srgbClr val="00B050"/>
            </a:solidFill>
            <a:prstDash val="solid"/>
            <a:round/>
            <a:headEnd type="none" w="med" len="med"/>
            <a:tailEnd type="none" w="med" len="med"/>
          </a:ln>
        </p:spPr>
      </p:cxnSp>
      <p:cxnSp>
        <p:nvCxnSpPr>
          <p:cNvPr id="2" name="Google Shape;81;p14">
            <a:extLst>
              <a:ext uri="{FF2B5EF4-FFF2-40B4-BE49-F238E27FC236}">
                <a16:creationId xmlns:a16="http://schemas.microsoft.com/office/drawing/2014/main" id="{8273CA7C-0B52-6770-F438-026715CC44B5}"/>
              </a:ext>
            </a:extLst>
          </p:cNvPr>
          <p:cNvCxnSpPr>
            <a:cxnSpLocks/>
          </p:cNvCxnSpPr>
          <p:nvPr/>
        </p:nvCxnSpPr>
        <p:spPr>
          <a:xfrm>
            <a:off x="2076450" y="1587626"/>
            <a:ext cx="1449300" cy="0"/>
          </a:xfrm>
          <a:prstGeom prst="straightConnector1">
            <a:avLst/>
          </a:prstGeom>
          <a:noFill/>
          <a:ln w="19050" cap="flat" cmpd="sng">
            <a:solidFill>
              <a:srgbClr val="D9D9D9"/>
            </a:solidFill>
            <a:prstDash val="solid"/>
            <a:round/>
            <a:headEnd type="none" w="med" len="med"/>
            <a:tailEnd type="none" w="med" len="med"/>
          </a:ln>
        </p:spPr>
      </p:cxnSp>
      <p:cxnSp>
        <p:nvCxnSpPr>
          <p:cNvPr id="3" name="Google Shape;81;p14">
            <a:extLst>
              <a:ext uri="{FF2B5EF4-FFF2-40B4-BE49-F238E27FC236}">
                <a16:creationId xmlns:a16="http://schemas.microsoft.com/office/drawing/2014/main" id="{F86D251A-9DAE-4B20-EA0E-C3EF883323A4}"/>
              </a:ext>
            </a:extLst>
          </p:cNvPr>
          <p:cNvCxnSpPr/>
          <p:nvPr/>
        </p:nvCxnSpPr>
        <p:spPr>
          <a:xfrm>
            <a:off x="2076450" y="2536604"/>
            <a:ext cx="1449300" cy="0"/>
          </a:xfrm>
          <a:prstGeom prst="straightConnector1">
            <a:avLst/>
          </a:prstGeom>
          <a:noFill/>
          <a:ln w="19050" cap="flat" cmpd="sng">
            <a:solidFill>
              <a:srgbClr val="D9D9D9"/>
            </a:solidFill>
            <a:prstDash val="solid"/>
            <a:round/>
            <a:headEnd type="none" w="med" len="med"/>
            <a:tailEnd type="none" w="med" len="med"/>
          </a:ln>
        </p:spPr>
      </p:cxnSp>
      <p:cxnSp>
        <p:nvCxnSpPr>
          <p:cNvPr id="5" name="Google Shape;81;p14">
            <a:extLst>
              <a:ext uri="{FF2B5EF4-FFF2-40B4-BE49-F238E27FC236}">
                <a16:creationId xmlns:a16="http://schemas.microsoft.com/office/drawing/2014/main" id="{860FBFB8-121C-45BE-7120-BD5545CCD76A}"/>
              </a:ext>
            </a:extLst>
          </p:cNvPr>
          <p:cNvCxnSpPr/>
          <p:nvPr/>
        </p:nvCxnSpPr>
        <p:spPr>
          <a:xfrm>
            <a:off x="2084315" y="3115354"/>
            <a:ext cx="1449300" cy="0"/>
          </a:xfrm>
          <a:prstGeom prst="straightConnector1">
            <a:avLst/>
          </a:prstGeom>
          <a:noFill/>
          <a:ln w="19050" cap="flat" cmpd="sng">
            <a:solidFill>
              <a:srgbClr val="D9D9D9"/>
            </a:solidFill>
            <a:prstDash val="solid"/>
            <a:round/>
            <a:headEnd type="none" w="med" len="med"/>
            <a:tailEnd type="none" w="med" len="med"/>
          </a:ln>
        </p:spPr>
      </p:cxnSp>
      <p:pic>
        <p:nvPicPr>
          <p:cNvPr id="7" name="図 6">
            <a:extLst>
              <a:ext uri="{FF2B5EF4-FFF2-40B4-BE49-F238E27FC236}">
                <a16:creationId xmlns:a16="http://schemas.microsoft.com/office/drawing/2014/main" id="{B17F0274-87A3-7A3D-AEB6-ED16B2F2AD14}"/>
              </a:ext>
            </a:extLst>
          </p:cNvPr>
          <p:cNvPicPr>
            <a:picLocks noChangeAspect="1"/>
          </p:cNvPicPr>
          <p:nvPr/>
        </p:nvPicPr>
        <p:blipFill>
          <a:blip r:embed="rId8"/>
          <a:stretch>
            <a:fillRect/>
          </a:stretch>
        </p:blipFill>
        <p:spPr>
          <a:xfrm>
            <a:off x="180457" y="1670655"/>
            <a:ext cx="367352" cy="507545"/>
          </a:xfrm>
          <a:prstGeom prst="rect">
            <a:avLst/>
          </a:prstGeom>
        </p:spPr>
      </p:pic>
      <p:pic>
        <p:nvPicPr>
          <p:cNvPr id="8" name="図 7">
            <a:extLst>
              <a:ext uri="{FF2B5EF4-FFF2-40B4-BE49-F238E27FC236}">
                <a16:creationId xmlns:a16="http://schemas.microsoft.com/office/drawing/2014/main" id="{47E54A66-219D-3FC4-C44C-186EFDC43253}"/>
              </a:ext>
            </a:extLst>
          </p:cNvPr>
          <p:cNvPicPr>
            <a:picLocks noChangeAspect="1"/>
          </p:cNvPicPr>
          <p:nvPr/>
        </p:nvPicPr>
        <p:blipFill>
          <a:blip r:embed="rId9"/>
          <a:stretch>
            <a:fillRect/>
          </a:stretch>
        </p:blipFill>
        <p:spPr>
          <a:xfrm>
            <a:off x="1014600" y="3214739"/>
            <a:ext cx="505347" cy="5139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p:nvPr/>
        </p:nvSpPr>
        <p:spPr>
          <a:xfrm>
            <a:off x="-71" y="67272"/>
            <a:ext cx="7560000" cy="472200"/>
          </a:xfrm>
          <a:prstGeom prst="rect">
            <a:avLst/>
          </a:prstGeom>
          <a:no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600"/>
              </a:spcAft>
              <a:buClr>
                <a:schemeClr val="dk1"/>
              </a:buClr>
              <a:buSzPts val="800"/>
              <a:buFont typeface="Arial"/>
              <a:buNone/>
            </a:pPr>
            <a:r>
              <a:rPr lang="ja" sz="24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取り扱う一般用医薬品や副作用救済制度の案内です</a:t>
            </a:r>
            <a:endParaRPr sz="24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2" name="Google Shape;92;p15"/>
          <p:cNvSpPr/>
          <p:nvPr/>
        </p:nvSpPr>
        <p:spPr>
          <a:xfrm>
            <a:off x="478260" y="735554"/>
            <a:ext cx="1210500" cy="1206600"/>
          </a:xfrm>
          <a:prstGeom prst="ellipse">
            <a:avLst/>
          </a:prstGeom>
          <a:solidFill>
            <a:srgbClr val="CC00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要指導</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3" name="Google Shape;93;p15"/>
          <p:cNvSpPr/>
          <p:nvPr/>
        </p:nvSpPr>
        <p:spPr>
          <a:xfrm>
            <a:off x="2155049" y="735554"/>
            <a:ext cx="1210500" cy="1206600"/>
          </a:xfrm>
          <a:prstGeom prst="ellipse">
            <a:avLst/>
          </a:prstGeom>
          <a:solidFill>
            <a:srgbClr val="FF99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第</a:t>
            </a:r>
            <a:r>
              <a:rPr lang="ja" sz="18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1</a:t>
            </a: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類</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9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4" name="Google Shape;94;p15"/>
          <p:cNvSpPr/>
          <p:nvPr/>
        </p:nvSpPr>
        <p:spPr>
          <a:xfrm>
            <a:off x="3831838" y="735554"/>
            <a:ext cx="1210500" cy="1206600"/>
          </a:xfrm>
          <a:prstGeom prst="ellipse">
            <a:avLst/>
          </a:prstGeom>
          <a:solidFill>
            <a:schemeClr val="accent5"/>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第</a:t>
            </a:r>
            <a:r>
              <a:rPr lang="ja" sz="18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2</a:t>
            </a: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類</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5" name="Google Shape;95;p15"/>
          <p:cNvSpPr/>
          <p:nvPr/>
        </p:nvSpPr>
        <p:spPr>
          <a:xfrm>
            <a:off x="5681301" y="735554"/>
            <a:ext cx="1210500" cy="1206600"/>
          </a:xfrm>
          <a:prstGeom prst="ellipse">
            <a:avLst/>
          </a:prstGeom>
          <a:solidFill>
            <a:srgbClr val="6AA84F"/>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第</a:t>
            </a:r>
            <a:r>
              <a:rPr lang="ja" sz="18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3</a:t>
            </a: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類</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6" name="Google Shape;96;p15"/>
          <p:cNvSpPr txBox="1"/>
          <p:nvPr/>
        </p:nvSpPr>
        <p:spPr>
          <a:xfrm>
            <a:off x="309425" y="2072375"/>
            <a:ext cx="1658100" cy="15768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医療用医薬品から新たに市販用にスイッチされた医薬品等で、使用上特に注意が必要な医薬品です。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薬剤師</a:t>
            </a: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が、書面を用いて必要な情報提供を行い、対面販売いたします。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直接触れることができない場所に陳列されています。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7" name="Google Shape;97;p15"/>
          <p:cNvSpPr txBox="1"/>
          <p:nvPr/>
        </p:nvSpPr>
        <p:spPr>
          <a:xfrm>
            <a:off x="2004450" y="2020475"/>
            <a:ext cx="1658100" cy="14451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一</a:t>
            </a: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般用医薬品</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使用上特に注意が必要な医薬品です。</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薬剤師が、書面を用いて必要な情報提供を行い、販売いたします。</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直接触れることができない場所に陳列されています。</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98" name="Google Shape;98;p15"/>
          <p:cNvSpPr txBox="1"/>
          <p:nvPr/>
        </p:nvSpPr>
        <p:spPr>
          <a:xfrm>
            <a:off x="3699475" y="2020475"/>
            <a:ext cx="2061300" cy="17844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chemeClr val="dk1"/>
              </a:buClr>
              <a:buSzPts val="800"/>
              <a:buFont typeface="Arial"/>
              <a:buNone/>
            </a:pP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一般用医薬品</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7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使用上、注意が必要な医薬品。</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700"/>
              <a:buFont typeface="Arial"/>
              <a:buNone/>
            </a:pP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薬剤師</a:t>
            </a: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または</a:t>
            </a: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登録販売者</a:t>
            </a: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が必要な情報提供に努め、販売いたします。商品に直接触れることができます。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chemeClr val="dk1"/>
              </a:buClr>
              <a:buSzPts val="800"/>
              <a:buFont typeface="Arial"/>
              <a:buNone/>
            </a:pPr>
            <a:r>
              <a:rPr lang="ja" sz="1000" u="none" strike="noStrike" cap="none" dirty="0">
                <a:solidFill>
                  <a:schemeClr val="accent5"/>
                </a:solidFill>
                <a:latin typeface="UD Digi Kyokasho NK-R" panose="020B0400000000000000" pitchFamily="34" charset="-128"/>
                <a:ea typeface="UD Digi Kyokasho NK-R" panose="020B0400000000000000" pitchFamily="34" charset="-128"/>
                <a:cs typeface="BIZ UDPGothic"/>
                <a:sym typeface="BIZ UDPGothic"/>
              </a:rPr>
              <a:t>指定第２類医薬品</a:t>
            </a:r>
            <a:endParaRPr sz="1000" u="none" strike="noStrike" cap="none" dirty="0">
              <a:solidFill>
                <a:schemeClr val="accent5"/>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chemeClr val="dk1"/>
              </a:buClr>
              <a:buSzPts val="800"/>
              <a:buFont typeface="Arial"/>
              <a:buNone/>
            </a:pP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第２類医薬品の中で特に注意が必要な医薬品です。</a:t>
            </a: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「してはいけないこと」</a:t>
            </a: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を必ずご確認ください。情報提供しやすい場所に陳列。</a:t>
            </a:r>
            <a:endParaRPr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endParaRPr sz="800" u="none" strike="noStrike" cap="none" dirty="0">
              <a:solidFill>
                <a:srgbClr val="000000"/>
              </a:solidFill>
              <a:latin typeface="UD Digi Kyokasho NK-R" panose="020B0400000000000000" pitchFamily="34" charset="-128"/>
              <a:ea typeface="UD Digi Kyokasho NK-R" panose="020B0400000000000000" pitchFamily="34" charset="-128"/>
              <a:sym typeface="Arial"/>
            </a:endParaRPr>
          </a:p>
        </p:txBody>
      </p:sp>
      <p:sp>
        <p:nvSpPr>
          <p:cNvPr id="99" name="Google Shape;99;p15"/>
          <p:cNvSpPr txBox="1"/>
          <p:nvPr/>
        </p:nvSpPr>
        <p:spPr>
          <a:xfrm>
            <a:off x="5760775" y="2020475"/>
            <a:ext cx="1623900" cy="15459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一般用医薬品</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要指導や第１類、第２類以外の一般用医薬品です。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薬剤師</a:t>
            </a: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または</a:t>
            </a: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登録販売者</a:t>
            </a: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が必要な情報提供に努め、販売いたします。</a:t>
            </a:r>
            <a:endParaRPr sz="1000" u="none" strike="noStrike" cap="none" dirty="0">
              <a:solidFill>
                <a:srgbClr val="E03253"/>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直接触れることができない場所に陳列されています。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0" name="Google Shape;100;p15"/>
          <p:cNvSpPr/>
          <p:nvPr/>
        </p:nvSpPr>
        <p:spPr>
          <a:xfrm>
            <a:off x="369999" y="3895668"/>
            <a:ext cx="4988700" cy="301500"/>
          </a:xfrm>
          <a:prstGeom prst="roundRect">
            <a:avLst>
              <a:gd name="adj" fmla="val 50000"/>
            </a:avLst>
          </a:prstGeom>
          <a:solidFill>
            <a:srgbClr val="434343"/>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健康被害救済制度</a:t>
            </a:r>
            <a:endParaRPr sz="12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1" name="Google Shape;101;p15"/>
          <p:cNvSpPr txBox="1"/>
          <p:nvPr/>
        </p:nvSpPr>
        <p:spPr>
          <a:xfrm>
            <a:off x="370000" y="4197175"/>
            <a:ext cx="5070000" cy="10683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 sz="12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医薬品の副作用等による健康被害を受けられた方の救済制度です。</a:t>
            </a:r>
            <a:endParaRPr sz="12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9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独立行政法人</a:t>
            </a:r>
            <a:r>
              <a:rPr lang="ja" sz="8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 </a:t>
            </a:r>
            <a:r>
              <a:rPr lang="ja" sz="12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医薬品医療機器総合機構</a:t>
            </a:r>
            <a:endParaRPr sz="12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12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TEL </a:t>
            </a:r>
            <a:r>
              <a:rPr lang="ja" sz="18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0120-149-931</a:t>
            </a:r>
            <a:endParaRPr sz="18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0"/>
              </a:spcBef>
              <a:spcAft>
                <a:spcPts val="0"/>
              </a:spcAft>
              <a:buClr>
                <a:schemeClr val="dk1"/>
              </a:buClr>
              <a:buSzPts val="800"/>
              <a:buFont typeface="Arial"/>
              <a:buNone/>
            </a:pPr>
            <a:r>
              <a:rPr lang="ja" sz="9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医薬品の安全使用のために症状等の情報をお伺いさせていただくことがあります。個人情報は個人情報保護法等に基づき適切に管理を行い、医薬品の安全使用以外の目的で利用はしません。</a:t>
            </a:r>
            <a:endParaRPr sz="9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2" name="Google Shape;102;p15"/>
          <p:cNvSpPr/>
          <p:nvPr/>
        </p:nvSpPr>
        <p:spPr>
          <a:xfrm>
            <a:off x="5496163" y="3895668"/>
            <a:ext cx="1913700" cy="301500"/>
          </a:xfrm>
          <a:prstGeom prst="roundRect">
            <a:avLst>
              <a:gd name="adj" fmla="val 50000"/>
            </a:avLst>
          </a:prstGeom>
          <a:solidFill>
            <a:srgbClr val="FFFFFF"/>
          </a:solidFill>
          <a:ln w="28575" cap="flat" cmpd="sng">
            <a:solidFill>
              <a:srgbClr val="434343"/>
            </a:solidFill>
            <a:prstDash val="solid"/>
            <a:round/>
            <a:headEnd type="none" w="sm" len="sm"/>
            <a:tailEnd type="none" w="sm" len="sm"/>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u="none" strike="noStrike" cap="none" dirty="0">
                <a:solidFill>
                  <a:srgbClr val="434343"/>
                </a:solidFill>
                <a:latin typeface="UD Digi Kyokasho NK-R" panose="020B0400000000000000" pitchFamily="34" charset="-128"/>
                <a:ea typeface="UD Digi Kyokasho NK-R" panose="020B0400000000000000" pitchFamily="34" charset="-128"/>
                <a:cs typeface="BIZ UDPGothic"/>
                <a:sym typeface="BIZ UDPGothic"/>
              </a:rPr>
              <a:t>苦情相談窓口</a:t>
            </a:r>
            <a:endParaRPr sz="1200" u="none" strike="noStrike" cap="none" dirty="0">
              <a:solidFill>
                <a:srgbClr val="434343"/>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3" name="Google Shape;103;p15"/>
          <p:cNvSpPr txBox="1"/>
          <p:nvPr/>
        </p:nvSpPr>
        <p:spPr>
          <a:xfrm>
            <a:off x="5496163" y="4254161"/>
            <a:ext cx="1913700" cy="954300"/>
          </a:xfrm>
          <a:prstGeom prst="rect">
            <a:avLst/>
          </a:prstGeom>
          <a:noFill/>
          <a:ln>
            <a:noFill/>
          </a:ln>
        </p:spPr>
        <p:txBody>
          <a:bodyPr spcFirstLastPara="1" wrap="square" lIns="64575" tIns="64575" rIns="64575" bIns="64575" anchor="t" anchorCtr="0">
            <a:noAutofit/>
          </a:bodyPr>
          <a:lstStyle/>
          <a:p>
            <a:pPr marL="0" marR="0" lvl="0" indent="0" algn="ctr" rtl="0">
              <a:lnSpc>
                <a:spcPct val="100000"/>
              </a:lnSpc>
              <a:spcBef>
                <a:spcPts val="400"/>
              </a:spcBef>
              <a:spcAft>
                <a:spcPts val="0"/>
              </a:spcAft>
              <a:buClr>
                <a:srgbClr val="000000"/>
              </a:buClr>
              <a:buSzPts val="1100"/>
              <a:buFont typeface="Arial"/>
              <a:buNone/>
            </a:pPr>
            <a:r>
              <a:rPr lang="ja-JP" altLang="en-US" sz="11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茨城県</a:t>
            </a:r>
            <a:r>
              <a:rPr lang="ja"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薬剤師会</a:t>
            </a: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ja-JP" altLang="en-US"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０２９－</a:t>
            </a:r>
            <a:r>
              <a:rPr lang="en-US" altLang="ja-JP"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306-8934</a:t>
            </a: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400"/>
              </a:spcBef>
              <a:spcAft>
                <a:spcPts val="0"/>
              </a:spcAft>
              <a:buClr>
                <a:srgbClr val="000000"/>
              </a:buClr>
              <a:buSzPts val="1100"/>
              <a:buFont typeface="Arial"/>
              <a:buNone/>
            </a:pPr>
            <a:r>
              <a:rPr lang="ja-JP" altLang="en-US" sz="11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日立</a:t>
            </a:r>
            <a:r>
              <a:rPr lang="ja-JP" altLang="en-US"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保健所</a:t>
            </a:r>
            <a:endParaRPr lang="en-US" altLang="ja-JP"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400"/>
              </a:spcBef>
              <a:spcAft>
                <a:spcPts val="0"/>
              </a:spcAft>
              <a:buClr>
                <a:srgbClr val="000000"/>
              </a:buClr>
              <a:buSzPts val="1100"/>
              <a:buFont typeface="Arial"/>
              <a:buNone/>
            </a:pPr>
            <a:r>
              <a:rPr lang="ja-JP" altLang="en-US"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０２９４－２２－４１８８</a:t>
            </a: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8"/>
          <p:cNvSpPr txBox="1"/>
          <p:nvPr/>
        </p:nvSpPr>
        <p:spPr>
          <a:xfrm>
            <a:off x="0" y="82750"/>
            <a:ext cx="7560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調剤基本料と薬剤服用歴の活用について</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124" name="Google Shape;124;p18"/>
          <p:cNvGrpSpPr/>
          <p:nvPr/>
        </p:nvGrpSpPr>
        <p:grpSpPr>
          <a:xfrm>
            <a:off x="566775" y="625775"/>
            <a:ext cx="6463200" cy="1326950"/>
            <a:chOff x="459850" y="979500"/>
            <a:chExt cx="6463200" cy="1326950"/>
          </a:xfrm>
        </p:grpSpPr>
        <p:sp>
          <p:nvSpPr>
            <p:cNvPr id="125" name="Google Shape;125;p18"/>
            <p:cNvSpPr/>
            <p:nvPr/>
          </p:nvSpPr>
          <p:spPr>
            <a:xfrm rot="10800000">
              <a:off x="1127350" y="2180100"/>
              <a:ext cx="303050" cy="126350"/>
            </a:xfrm>
            <a:prstGeom prst="flowChartExtract">
              <a:avLst/>
            </a:prstGeom>
            <a:solidFill>
              <a:srgbClr val="EFEFEF"/>
            </a:solidFill>
            <a:ln w="9525" cap="flat" cmpd="sng">
              <a:solidFill>
                <a:srgbClr val="EFEFEF"/>
              </a:solidFill>
              <a:prstDash val="solid"/>
              <a:round/>
              <a:headEnd type="none" w="sm" len="sm"/>
              <a:tailEnd type="none" w="sm" len="sm"/>
            </a:ln>
          </p:spPr>
          <p:txBody>
            <a:bodyPr spcFirstLastPara="1" wrap="square" lIns="129450" tIns="129450" rIns="129450" bIns="129450"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126" name="Google Shape;126;p18"/>
            <p:cNvSpPr txBox="1"/>
            <p:nvPr/>
          </p:nvSpPr>
          <p:spPr>
            <a:xfrm>
              <a:off x="459850" y="979500"/>
              <a:ext cx="6463200" cy="1200600"/>
            </a:xfrm>
            <a:prstGeom prst="rect">
              <a:avLst/>
            </a:prstGeom>
            <a:solidFill>
              <a:srgbClr val="EFEFEF"/>
            </a:solidFill>
            <a:ln>
              <a:noFill/>
            </a:ln>
          </p:spPr>
          <p:txBody>
            <a:bodyPr spcFirstLastPara="1" wrap="square" lIns="449975" tIns="91425" rIns="91425" bIns="91425" anchor="b" anchorCtr="0">
              <a:noAutofit/>
            </a:bodyPr>
            <a:lstStyle/>
            <a:p>
              <a:pPr marL="0" marR="0" lvl="0" indent="0" algn="l"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当薬局の調剤基本料については下記のとおりです。また、</a:t>
              </a:r>
              <a:r>
                <a:rPr lang="ja" sz="1200"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お薬を安心・安全にご利用いただくために薬剤服用歴を活用しています。薬剤服用歴に基づき、お薬の服用に関することや市販薬との飲み合わせについて説明し、薬剤服用歴に記録します。</a:t>
              </a:r>
              <a:endParaRPr sz="1200"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1000"/>
                </a:spcBef>
                <a:spcAft>
                  <a:spcPts val="0"/>
                </a:spcAft>
                <a:buNone/>
              </a:pPr>
              <a:r>
                <a:rPr lang="ja" sz="1200" dirty="0">
                  <a:solidFill>
                    <a:srgbClr val="000000"/>
                  </a:solidFill>
                  <a:latin typeface="UD Digi Kyokasho NK-R" panose="020B0400000000000000" pitchFamily="34" charset="-128"/>
                  <a:ea typeface="UD Digi Kyokasho NK-R" panose="020B0400000000000000" pitchFamily="34" charset="-128"/>
                  <a:cs typeface="M PLUS 1p"/>
                  <a:sym typeface="M PLUS 1p"/>
                </a:rPr>
                <a:t>※お聞きした情報は個人情報保護の取り扱いに関する基本事項に基づき適切に管理します。疑問・質問等がございましたら、当薬局の薬剤師に遠慮なくご相談ください。</a:t>
              </a:r>
              <a:endParaRPr sz="1200" dirty="0">
                <a:latin typeface="UD Digi Kyokasho NK-R" panose="020B0400000000000000" pitchFamily="34" charset="-128"/>
                <a:ea typeface="UD Digi Kyokasho NK-R" panose="020B0400000000000000" pitchFamily="34" charset="-128"/>
                <a:cs typeface="M PLUS 1p"/>
                <a:sym typeface="M PLUS 1p"/>
              </a:endParaRPr>
            </a:p>
          </p:txBody>
        </p:sp>
      </p:grpSp>
      <p:sp>
        <p:nvSpPr>
          <p:cNvPr id="127" name="Google Shape;127;p18"/>
          <p:cNvSpPr txBox="1"/>
          <p:nvPr/>
        </p:nvSpPr>
        <p:spPr>
          <a:xfrm>
            <a:off x="2206098" y="2240074"/>
            <a:ext cx="4103400" cy="924545"/>
          </a:xfrm>
          <a:prstGeom prst="rect">
            <a:avLst/>
          </a:prstGeom>
          <a:noFill/>
          <a:ln>
            <a:noFill/>
          </a:ln>
        </p:spPr>
        <p:txBody>
          <a:bodyPr spcFirstLastPara="1" wrap="square" lIns="129450" tIns="129450" rIns="129450" bIns="129450" anchor="t" anchorCtr="0">
            <a:noAutofit/>
          </a:bodyPr>
          <a:lstStyle/>
          <a:p>
            <a:pPr marL="0" lvl="0" indent="0" algn="l" rtl="0">
              <a:lnSpc>
                <a:spcPct val="100000"/>
              </a:lnSpc>
              <a:spcBef>
                <a:spcPts val="0"/>
              </a:spcBef>
              <a:spcAft>
                <a:spcPts val="0"/>
              </a:spcAft>
              <a:buNone/>
            </a:pPr>
            <a:r>
              <a:rPr lang="ja" sz="2200" dirty="0">
                <a:latin typeface="UD Digi Kyokasho N-R" panose="020B0400000000000000" pitchFamily="34" charset="-128"/>
                <a:ea typeface="UD Digi Kyokasho N-R" panose="020B0400000000000000" pitchFamily="34" charset="-128"/>
                <a:cs typeface="BIZ UDGothic"/>
                <a:sym typeface="BIZ UDGothic"/>
              </a:rPr>
              <a:t>調剤基本料</a:t>
            </a:r>
            <a:r>
              <a:rPr lang="ja-JP" altLang="en-US" sz="2200" dirty="0">
                <a:latin typeface="UD Digi Kyokasho N-R" panose="020B0400000000000000" pitchFamily="34" charset="-128"/>
                <a:ea typeface="UD Digi Kyokasho N-R" panose="020B0400000000000000" pitchFamily="34" charset="-128"/>
                <a:cs typeface="BIZ UDGothic"/>
                <a:sym typeface="BIZ UDGothic"/>
              </a:rPr>
              <a:t>１</a:t>
            </a:r>
            <a:r>
              <a:rPr lang="ja" sz="2200" dirty="0">
                <a:latin typeface="UD Digi Kyokasho N-R" panose="020B0400000000000000" pitchFamily="34" charset="-128"/>
                <a:ea typeface="UD Digi Kyokasho N-R" panose="020B0400000000000000" pitchFamily="34" charset="-128"/>
                <a:cs typeface="BIZ UDGothic"/>
                <a:sym typeface="BIZ UDGothic"/>
              </a:rPr>
              <a:t>・・・・・</a:t>
            </a:r>
            <a:r>
              <a:rPr lang="en-US" altLang="ja-JP" sz="2200" dirty="0">
                <a:latin typeface="UD Digi Kyokasho N-R" panose="020B0400000000000000" pitchFamily="34" charset="-128"/>
                <a:ea typeface="UD Digi Kyokasho N-R" panose="020B0400000000000000" pitchFamily="34" charset="-128"/>
                <a:cs typeface="BIZ UDGothic"/>
                <a:sym typeface="BIZ UDGothic"/>
              </a:rPr>
              <a:t>45</a:t>
            </a:r>
            <a:r>
              <a:rPr lang="ja" sz="2200" dirty="0">
                <a:latin typeface="UD Digi Kyokasho N-R" panose="020B0400000000000000" pitchFamily="34" charset="-128"/>
                <a:ea typeface="UD Digi Kyokasho N-R" panose="020B0400000000000000" pitchFamily="34" charset="-128"/>
                <a:cs typeface="BIZ UDGothic"/>
                <a:sym typeface="BIZ UDGothic"/>
              </a:rPr>
              <a:t>点</a:t>
            </a:r>
            <a:endParaRPr lang="en-US" altLang="ja" sz="22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lnSpc>
                <a:spcPct val="100000"/>
              </a:lnSpc>
              <a:spcBef>
                <a:spcPts val="0"/>
              </a:spcBef>
              <a:spcAft>
                <a:spcPts val="0"/>
              </a:spcAft>
              <a:buNone/>
            </a:pPr>
            <a:endParaRPr sz="18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lnSpc>
                <a:spcPct val="100000"/>
              </a:lnSpc>
              <a:spcBef>
                <a:spcPts val="0"/>
              </a:spcBef>
              <a:spcAft>
                <a:spcPts val="0"/>
              </a:spcAft>
              <a:buNone/>
            </a:pPr>
            <a:br>
              <a:rPr lang="en-US" sz="1800" dirty="0">
                <a:latin typeface="UD Digi Kyokasho N-R" panose="020B0400000000000000" pitchFamily="34" charset="-128"/>
                <a:ea typeface="UD Digi Kyokasho N-R" panose="020B0400000000000000" pitchFamily="34" charset="-128"/>
                <a:cs typeface="BIZ UDGothic"/>
                <a:sym typeface="BIZ UDGothic"/>
              </a:rPr>
            </a:br>
            <a:endParaRPr dirty="0">
              <a:latin typeface="UD Digi Kyokasho N-R" panose="020B0400000000000000" pitchFamily="34" charset="-128"/>
              <a:ea typeface="UD Digi Kyokasho N-R" panose="020B0400000000000000" pitchFamily="34" charset="-128"/>
              <a:cs typeface="BIZ UDGothic"/>
              <a:sym typeface="BIZ UDGothic"/>
            </a:endParaRPr>
          </a:p>
        </p:txBody>
      </p:sp>
      <p:sp>
        <p:nvSpPr>
          <p:cNvPr id="128" name="Google Shape;128;p18"/>
          <p:cNvSpPr txBox="1"/>
          <p:nvPr/>
        </p:nvSpPr>
        <p:spPr>
          <a:xfrm>
            <a:off x="179674" y="3501276"/>
            <a:ext cx="7199999" cy="1689812"/>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sz="1200" dirty="0">
                <a:solidFill>
                  <a:srgbClr val="000000"/>
                </a:solidFill>
                <a:highlight>
                  <a:srgbClr val="EFEFEF"/>
                </a:highlight>
                <a:latin typeface="UD Digi Kyokasho NK-R" panose="020B0400000000000000" pitchFamily="34" charset="-128"/>
                <a:ea typeface="UD Digi Kyokasho NK-R" panose="020B0400000000000000" pitchFamily="34" charset="-128"/>
                <a:cs typeface="BIZ UDPGothic"/>
                <a:sym typeface="BIZ UDPGothic"/>
              </a:rPr>
              <a:t>当薬局では、医療の透明化や患者さんへの情報提供を積極的に勧めていく観点から、領収書発行の際に、「個別の調剤報酬の算定項目が分かる明細書」を無料で発行致しております。</a:t>
            </a:r>
            <a:endParaRPr sz="1200" dirty="0">
              <a:solidFill>
                <a:srgbClr val="000000"/>
              </a:solidFill>
              <a:highlight>
                <a:srgbClr val="EFEFEF"/>
              </a:highlight>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800"/>
              </a:spcBef>
              <a:spcAft>
                <a:spcPts val="0"/>
              </a:spcAft>
              <a:buNone/>
            </a:pPr>
            <a:r>
              <a:rPr lang="ja" sz="900"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明細書の発行を希望されない場合は事前に申し出てください。</a:t>
            </a:r>
            <a:endParaRPr sz="900"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900" dirty="0">
                <a:latin typeface="UD Digi Kyokasho NK-R" panose="020B0400000000000000" pitchFamily="34" charset="-128"/>
                <a:ea typeface="UD Digi Kyokasho NK-R" panose="020B0400000000000000" pitchFamily="34" charset="-128"/>
                <a:cs typeface="BIZ UDPGothic"/>
                <a:sym typeface="BIZ UDPGothic"/>
              </a:rPr>
              <a:t>※</a:t>
            </a:r>
            <a:r>
              <a:rPr lang="ja" sz="9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rPr>
              <a:t>平成30年より公費負担医療で自己負担が発生しない患者についても明細書の発行が義務付けられております</a:t>
            </a:r>
            <a:endParaRPr sz="9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1000"/>
              </a:spcBef>
              <a:spcAft>
                <a:spcPts val="1000"/>
              </a:spcAft>
              <a:buNone/>
            </a:pPr>
            <a:r>
              <a:rPr lang="ja" sz="9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処方せん受付回数が月1,800回以下で、同一グループ薬局数が300店舗未満で処方せん受付回数の合計が月に4万回未満です。医薬品取引価格の妥結率が5割をこえて、地方厚生局に報告しています。特定の医療機関からの不動産賃貸借などの関係はありません。後発医薬品の調剤率が50％をこえて、地方厚生局長に報告しています。他の保険薬局等との連携により非常時における対応につき必要な体制が整備されています。</a:t>
            </a:r>
            <a:endParaRPr sz="9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endParaRPr>
          </a:p>
        </p:txBody>
      </p:sp>
      <p:sp>
        <p:nvSpPr>
          <p:cNvPr id="129" name="Google Shape;129;p18"/>
          <p:cNvSpPr txBox="1"/>
          <p:nvPr/>
        </p:nvSpPr>
        <p:spPr>
          <a:xfrm>
            <a:off x="180000" y="5040000"/>
            <a:ext cx="7200000" cy="1791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pic>
        <p:nvPicPr>
          <p:cNvPr id="3" name="図 2">
            <a:extLst>
              <a:ext uri="{FF2B5EF4-FFF2-40B4-BE49-F238E27FC236}">
                <a16:creationId xmlns:a16="http://schemas.microsoft.com/office/drawing/2014/main" id="{FF49A065-73FC-FFF8-CB10-3C2FF0EF1B9C}"/>
              </a:ext>
            </a:extLst>
          </p:cNvPr>
          <p:cNvPicPr>
            <a:picLocks noChangeAspect="1"/>
          </p:cNvPicPr>
          <p:nvPr/>
        </p:nvPicPr>
        <p:blipFill>
          <a:blip r:embed="rId3"/>
          <a:stretch>
            <a:fillRect/>
          </a:stretch>
        </p:blipFill>
        <p:spPr>
          <a:xfrm flipH="1">
            <a:off x="921456" y="2113723"/>
            <a:ext cx="1149789" cy="12166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250000" y="65375"/>
            <a:ext cx="7144800" cy="1360800"/>
          </a:xfrm>
          <a:prstGeom prst="rect">
            <a:avLst/>
          </a:prstGeom>
        </p:spPr>
        <p:txBody>
          <a:bodyPr spcFirstLastPara="1" wrap="square" lIns="317825" tIns="64575" rIns="64575" bIns="64575" anchor="ctr" anchorCtr="0">
            <a:noAutofit/>
          </a:bodyPr>
          <a:lstStyle/>
          <a:p>
            <a:pPr marL="0" marR="190500" lvl="0" indent="0" algn="l" rtl="0">
              <a:spcBef>
                <a:spcPts val="0"/>
              </a:spcBef>
              <a:spcAft>
                <a:spcPts val="0"/>
              </a:spcAft>
              <a:buClr>
                <a:schemeClr val="dk1"/>
              </a:buClr>
              <a:buSzPts val="800"/>
              <a:buFont typeface="Arial"/>
              <a:buNone/>
            </a:pPr>
            <a:r>
              <a:rPr lang="ja" sz="2400" b="1" dirty="0">
                <a:solidFill>
                  <a:srgbClr val="000000"/>
                </a:solidFill>
                <a:cs typeface="BIZ UDPGothic"/>
                <a:sym typeface="BIZ UDPGothic"/>
              </a:rPr>
              <a:t>当薬局では適正な医療費で持続可能な医療制度の維持や未来のために、ジェネリック医薬品の調剤を積極的に行っています。</a:t>
            </a:r>
            <a:endParaRPr sz="2400" b="1" dirty="0">
              <a:solidFill>
                <a:srgbClr val="000000"/>
              </a:solidFill>
              <a:cs typeface="BIZ UDPGothic"/>
              <a:sym typeface="BIZ UDPGothic"/>
            </a:endParaRPr>
          </a:p>
        </p:txBody>
      </p:sp>
      <p:sp>
        <p:nvSpPr>
          <p:cNvPr id="135" name="Google Shape;135;p19"/>
          <p:cNvSpPr txBox="1"/>
          <p:nvPr/>
        </p:nvSpPr>
        <p:spPr>
          <a:xfrm>
            <a:off x="611475" y="4233800"/>
            <a:ext cx="64632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137" name="Google Shape;137;p19"/>
          <p:cNvGrpSpPr/>
          <p:nvPr/>
        </p:nvGrpSpPr>
        <p:grpSpPr>
          <a:xfrm>
            <a:off x="1439218" y="2041351"/>
            <a:ext cx="2487000" cy="1500000"/>
            <a:chOff x="611475" y="1740000"/>
            <a:chExt cx="2487000" cy="1500000"/>
          </a:xfrm>
        </p:grpSpPr>
        <p:sp>
          <p:nvSpPr>
            <p:cNvPr id="138" name="Google Shape;138;p19"/>
            <p:cNvSpPr/>
            <p:nvPr/>
          </p:nvSpPr>
          <p:spPr>
            <a:xfrm>
              <a:off x="611475" y="1740000"/>
              <a:ext cx="2247000" cy="15000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8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ジェネリック医薬品に変更を希望される方は薬剤師にご相談ください。</a:t>
              </a:r>
              <a:endParaRPr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139" name="Google Shape;139;p19"/>
            <p:cNvSpPr/>
            <p:nvPr/>
          </p:nvSpPr>
          <p:spPr>
            <a:xfrm rot="5400000">
              <a:off x="2820525" y="2693450"/>
              <a:ext cx="315900" cy="240000"/>
            </a:xfrm>
            <a:prstGeom prst="triangle">
              <a:avLst>
                <a:gd name="adj"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140" name="Google Shape;140;p19"/>
          <p:cNvSpPr txBox="1"/>
          <p:nvPr/>
        </p:nvSpPr>
        <p:spPr>
          <a:xfrm>
            <a:off x="180000" y="5040000"/>
            <a:ext cx="7200000" cy="1791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pic>
        <p:nvPicPr>
          <p:cNvPr id="3" name="図 2">
            <a:extLst>
              <a:ext uri="{FF2B5EF4-FFF2-40B4-BE49-F238E27FC236}">
                <a16:creationId xmlns:a16="http://schemas.microsoft.com/office/drawing/2014/main" id="{B3A2038A-593F-16E9-87B7-1B3DDE92427D}"/>
              </a:ext>
            </a:extLst>
          </p:cNvPr>
          <p:cNvPicPr>
            <a:picLocks noChangeAspect="1"/>
          </p:cNvPicPr>
          <p:nvPr/>
        </p:nvPicPr>
        <p:blipFill>
          <a:blip r:embed="rId3"/>
          <a:stretch>
            <a:fillRect/>
          </a:stretch>
        </p:blipFill>
        <p:spPr>
          <a:xfrm flipH="1">
            <a:off x="4051002" y="2187931"/>
            <a:ext cx="1981653" cy="22469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p:nvPr/>
        </p:nvSpPr>
        <p:spPr>
          <a:xfrm>
            <a:off x="228751" y="214156"/>
            <a:ext cx="7102500" cy="368100"/>
          </a:xfrm>
          <a:prstGeom prst="rect">
            <a:avLst/>
          </a:prstGeom>
          <a:noFill/>
          <a:ln>
            <a:noFill/>
          </a:ln>
        </p:spPr>
        <p:txBody>
          <a:bodyPr spcFirstLastPara="1" wrap="square" lIns="91425" tIns="91425" rIns="91425" bIns="91425" anchor="ctr" anchorCtr="0">
            <a:noAutofit/>
          </a:bodyPr>
          <a:lstStyle/>
          <a:p>
            <a:pPr marL="0" marR="254000" lvl="0" indent="0" algn="ctr" rtl="0">
              <a:spcBef>
                <a:spcPts val="0"/>
              </a:spcBef>
              <a:spcAft>
                <a:spcPts val="0"/>
              </a:spcAft>
              <a:buClr>
                <a:schemeClr val="dk1"/>
              </a:buClr>
              <a:buSzPts val="1600"/>
              <a:buFont typeface="Arial"/>
              <a:buNone/>
            </a:pPr>
            <a:r>
              <a:rPr lang="ja" sz="24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地域に貢献する薬局になるためにしていること</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146" name="Google Shape;146;p20"/>
          <p:cNvGrpSpPr/>
          <p:nvPr/>
        </p:nvGrpSpPr>
        <p:grpSpPr>
          <a:xfrm>
            <a:off x="272450" y="826963"/>
            <a:ext cx="1167900" cy="1412912"/>
            <a:chOff x="206450" y="964538"/>
            <a:chExt cx="1167900" cy="1412912"/>
          </a:xfrm>
        </p:grpSpPr>
        <p:pic>
          <p:nvPicPr>
            <p:cNvPr id="147" name="Google Shape;147;p20"/>
            <p:cNvPicPr preferRelativeResize="0"/>
            <p:nvPr/>
          </p:nvPicPr>
          <p:blipFill>
            <a:blip r:embed="rId3">
              <a:alphaModFix/>
            </a:blip>
            <a:stretch>
              <a:fillRect/>
            </a:stretch>
          </p:blipFill>
          <p:spPr>
            <a:xfrm>
              <a:off x="529950" y="964538"/>
              <a:ext cx="531175" cy="531175"/>
            </a:xfrm>
            <a:prstGeom prst="rect">
              <a:avLst/>
            </a:prstGeom>
            <a:noFill/>
            <a:ln>
              <a:noFill/>
            </a:ln>
          </p:spPr>
        </p:pic>
        <p:sp>
          <p:nvSpPr>
            <p:cNvPr id="148" name="Google Shape;148;p20"/>
            <p:cNvSpPr txBox="1"/>
            <p:nvPr/>
          </p:nvSpPr>
          <p:spPr>
            <a:xfrm>
              <a:off x="206450" y="1495700"/>
              <a:ext cx="1167900" cy="88175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開局時間</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00000"/>
                </a:lnSpc>
                <a:spcBef>
                  <a:spcPts val="0"/>
                </a:spcBef>
                <a:spcAft>
                  <a:spcPts val="0"/>
                </a:spcAft>
                <a:buClr>
                  <a:schemeClr val="dk1"/>
                </a:buClr>
                <a:buSzPts val="800"/>
                <a:buFont typeface="Arial"/>
                <a:buNone/>
              </a:pPr>
              <a:r>
                <a:rPr lang="ja" sz="1000" dirty="0">
                  <a:latin typeface="UD Digi Kyokasho NK-R" panose="020B0400000000000000" pitchFamily="34" charset="-128"/>
                  <a:ea typeface="UD Digi Kyokasho NK-R" panose="020B0400000000000000" pitchFamily="34" charset="-128"/>
                  <a:cs typeface="BIZ UDPGothic"/>
                  <a:sym typeface="BIZ UDPGothic"/>
                </a:rPr>
                <a:t>平日：8時間以上</a:t>
              </a:r>
              <a:br>
                <a:rPr lang="ja" sz="1000" dirty="0">
                  <a:latin typeface="UD Digi Kyokasho NK-R" panose="020B0400000000000000" pitchFamily="34" charset="-128"/>
                  <a:ea typeface="UD Digi Kyokasho NK-R" panose="020B0400000000000000" pitchFamily="34" charset="-128"/>
                  <a:cs typeface="BIZ UDPGothic"/>
                  <a:sym typeface="BIZ UDPGothic"/>
                </a:rPr>
              </a:br>
              <a:r>
                <a:rPr lang="ja" sz="1000" dirty="0">
                  <a:latin typeface="UD Digi Kyokasho NK-R" panose="020B0400000000000000" pitchFamily="34" charset="-128"/>
                  <a:ea typeface="UD Digi Kyokasho NK-R" panose="020B0400000000000000" pitchFamily="34" charset="-128"/>
                  <a:cs typeface="BIZ UDPGothic"/>
                  <a:sym typeface="BIZ UDPGothic"/>
                </a:rPr>
                <a:t>土日：一定時間</a:t>
              </a:r>
              <a:endParaRPr sz="10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UD Digi Kyokasho NK-R" panose="020B0400000000000000" pitchFamily="34" charset="-128"/>
                  <a:ea typeface="UD Digi Kyokasho NK-R" panose="020B0400000000000000" pitchFamily="34" charset="-128"/>
                  <a:cs typeface="BIZ UDPGothic"/>
                  <a:sym typeface="BIZ UDPGothic"/>
                </a:rPr>
                <a:t>週：45時間以上</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49" name="Google Shape;149;p20"/>
          <p:cNvGrpSpPr/>
          <p:nvPr/>
        </p:nvGrpSpPr>
        <p:grpSpPr>
          <a:xfrm>
            <a:off x="244400" y="3821638"/>
            <a:ext cx="1224000" cy="1268310"/>
            <a:chOff x="2567400" y="924463"/>
            <a:chExt cx="1224000" cy="1268310"/>
          </a:xfrm>
        </p:grpSpPr>
        <p:sp>
          <p:nvSpPr>
            <p:cNvPr id="150" name="Google Shape;150;p20"/>
            <p:cNvSpPr txBox="1"/>
            <p:nvPr/>
          </p:nvSpPr>
          <p:spPr>
            <a:xfrm>
              <a:off x="2567400" y="1441828"/>
              <a:ext cx="1224000" cy="750945"/>
            </a:xfrm>
            <a:prstGeom prst="rect">
              <a:avLst/>
            </a:prstGeom>
            <a:noFill/>
            <a:ln>
              <a:noFill/>
            </a:ln>
          </p:spPr>
          <p:txBody>
            <a:bodyPr spcFirstLastPara="1" wrap="square" lIns="91425" tIns="91425" rIns="80075" bIns="91425" anchor="ctr"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プライバシー</a:t>
              </a:r>
              <a:endParaRPr sz="10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UD Digi Kyokasho NK-R" panose="020B0400000000000000" pitchFamily="34" charset="-128"/>
                  <a:ea typeface="UD Digi Kyokasho NK-R" panose="020B0400000000000000" pitchFamily="34" charset="-128"/>
                  <a:cs typeface="BIZ UDPGothic"/>
                  <a:sym typeface="BIZ UDPGothic"/>
                </a:rPr>
                <a:t>プライバシーに配慮した構造です。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151" name="Google Shape;151;p20"/>
            <p:cNvPicPr preferRelativeResize="0"/>
            <p:nvPr/>
          </p:nvPicPr>
          <p:blipFill>
            <a:blip r:embed="rId4">
              <a:alphaModFix/>
            </a:blip>
            <a:stretch>
              <a:fillRect/>
            </a:stretch>
          </p:blipFill>
          <p:spPr>
            <a:xfrm>
              <a:off x="2921400" y="924463"/>
              <a:ext cx="540000" cy="540000"/>
            </a:xfrm>
            <a:prstGeom prst="rect">
              <a:avLst/>
            </a:prstGeom>
            <a:noFill/>
            <a:ln>
              <a:noFill/>
            </a:ln>
          </p:spPr>
        </p:pic>
      </p:grpSp>
      <p:grpSp>
        <p:nvGrpSpPr>
          <p:cNvPr id="152" name="Google Shape;152;p20"/>
          <p:cNvGrpSpPr/>
          <p:nvPr/>
        </p:nvGrpSpPr>
        <p:grpSpPr>
          <a:xfrm>
            <a:off x="272450" y="2333154"/>
            <a:ext cx="1167900" cy="1318807"/>
            <a:chOff x="1371675" y="964529"/>
            <a:chExt cx="1167900" cy="1318807"/>
          </a:xfrm>
        </p:grpSpPr>
        <p:pic>
          <p:nvPicPr>
            <p:cNvPr id="153" name="Google Shape;153;p20"/>
            <p:cNvPicPr preferRelativeResize="0"/>
            <p:nvPr/>
          </p:nvPicPr>
          <p:blipFill>
            <a:blip r:embed="rId5">
              <a:alphaModFix/>
            </a:blip>
            <a:stretch>
              <a:fillRect/>
            </a:stretch>
          </p:blipFill>
          <p:spPr>
            <a:xfrm>
              <a:off x="1733700" y="964529"/>
              <a:ext cx="459900" cy="459900"/>
            </a:xfrm>
            <a:prstGeom prst="rect">
              <a:avLst/>
            </a:prstGeom>
            <a:noFill/>
            <a:ln>
              <a:noFill/>
            </a:ln>
          </p:spPr>
        </p:pic>
        <p:sp>
          <p:nvSpPr>
            <p:cNvPr id="154" name="Google Shape;154;p20"/>
            <p:cNvSpPr txBox="1"/>
            <p:nvPr/>
          </p:nvSpPr>
          <p:spPr>
            <a:xfrm>
              <a:off x="1371675" y="1424436"/>
              <a:ext cx="11679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医薬品備蓄</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1200品目以上の医薬品を備蓄しています。</a:t>
              </a:r>
              <a:endParaRPr sz="1000" dirty="0">
                <a:latin typeface="UD Digi Kyokasho NK-R" panose="020B0400000000000000" pitchFamily="34" charset="-128"/>
                <a:ea typeface="UD Digi Kyokasho NK-R" panose="020B0400000000000000" pitchFamily="34" charset="-128"/>
                <a:cs typeface="M PLUS 1p"/>
                <a:sym typeface="M PLUS 1p"/>
              </a:endParaRPr>
            </a:p>
          </p:txBody>
        </p:sp>
      </p:grpSp>
      <p:grpSp>
        <p:nvGrpSpPr>
          <p:cNvPr id="155" name="Google Shape;155;p20"/>
          <p:cNvGrpSpPr/>
          <p:nvPr/>
        </p:nvGrpSpPr>
        <p:grpSpPr>
          <a:xfrm>
            <a:off x="3470575" y="838113"/>
            <a:ext cx="1751400" cy="1367762"/>
            <a:chOff x="175912" y="2942963"/>
            <a:chExt cx="1751400" cy="1367762"/>
          </a:xfrm>
        </p:grpSpPr>
        <p:pic>
          <p:nvPicPr>
            <p:cNvPr id="156" name="Google Shape;156;p20"/>
            <p:cNvPicPr preferRelativeResize="0"/>
            <p:nvPr/>
          </p:nvPicPr>
          <p:blipFill>
            <a:blip r:embed="rId6">
              <a:alphaModFix/>
            </a:blip>
            <a:stretch>
              <a:fillRect/>
            </a:stretch>
          </p:blipFill>
          <p:spPr>
            <a:xfrm>
              <a:off x="781613" y="2942963"/>
              <a:ext cx="508875" cy="508875"/>
            </a:xfrm>
            <a:prstGeom prst="rect">
              <a:avLst/>
            </a:prstGeom>
            <a:noFill/>
            <a:ln>
              <a:noFill/>
            </a:ln>
          </p:spPr>
        </p:pic>
        <p:sp>
          <p:nvSpPr>
            <p:cNvPr id="157" name="Google Shape;157;p20"/>
            <p:cNvSpPr txBox="1"/>
            <p:nvPr/>
          </p:nvSpPr>
          <p:spPr>
            <a:xfrm>
              <a:off x="175912" y="3451825"/>
              <a:ext cx="17514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対応</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24時間調剤及び在宅業務に対応。地方公共団体等に周知を行っています。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58" name="Google Shape;158;p20"/>
          <p:cNvGrpSpPr/>
          <p:nvPr/>
        </p:nvGrpSpPr>
        <p:grpSpPr>
          <a:xfrm>
            <a:off x="3471925" y="2223925"/>
            <a:ext cx="1751400" cy="1505400"/>
            <a:chOff x="1336500" y="2955863"/>
            <a:chExt cx="1751400" cy="1505400"/>
          </a:xfrm>
        </p:grpSpPr>
        <p:pic>
          <p:nvPicPr>
            <p:cNvPr id="159" name="Google Shape;159;p20"/>
            <p:cNvPicPr preferRelativeResize="0"/>
            <p:nvPr/>
          </p:nvPicPr>
          <p:blipFill>
            <a:blip r:embed="rId7">
              <a:alphaModFix/>
            </a:blip>
            <a:stretch>
              <a:fillRect/>
            </a:stretch>
          </p:blipFill>
          <p:spPr>
            <a:xfrm>
              <a:off x="1942200" y="2955863"/>
              <a:ext cx="540000" cy="540000"/>
            </a:xfrm>
            <a:prstGeom prst="rect">
              <a:avLst/>
            </a:prstGeom>
            <a:noFill/>
            <a:ln>
              <a:noFill/>
            </a:ln>
          </p:spPr>
        </p:pic>
        <p:sp>
          <p:nvSpPr>
            <p:cNvPr id="160" name="Google Shape;160;p20"/>
            <p:cNvSpPr txBox="1"/>
            <p:nvPr/>
          </p:nvSpPr>
          <p:spPr>
            <a:xfrm>
              <a:off x="1336500" y="3448463"/>
              <a:ext cx="1751400" cy="10128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在宅</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在宅業務体制の整備と実績（年12回以上）。医療機関、訪問看護ステーションとの連携が可能。</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61" name="Google Shape;161;p20"/>
          <p:cNvGrpSpPr/>
          <p:nvPr/>
        </p:nvGrpSpPr>
        <p:grpSpPr>
          <a:xfrm>
            <a:off x="5245500" y="764163"/>
            <a:ext cx="2109000" cy="1515650"/>
            <a:chOff x="1706025" y="2943800"/>
            <a:chExt cx="2109000" cy="1515650"/>
          </a:xfrm>
        </p:grpSpPr>
        <p:pic>
          <p:nvPicPr>
            <p:cNvPr id="162" name="Google Shape;162;p20"/>
            <p:cNvPicPr preferRelativeResize="0"/>
            <p:nvPr/>
          </p:nvPicPr>
          <p:blipFill>
            <a:blip r:embed="rId8">
              <a:alphaModFix/>
            </a:blip>
            <a:stretch>
              <a:fillRect/>
            </a:stretch>
          </p:blipFill>
          <p:spPr>
            <a:xfrm>
              <a:off x="2490300" y="2943800"/>
              <a:ext cx="540000" cy="540000"/>
            </a:xfrm>
            <a:prstGeom prst="rect">
              <a:avLst/>
            </a:prstGeom>
            <a:noFill/>
            <a:ln>
              <a:noFill/>
            </a:ln>
          </p:spPr>
        </p:pic>
        <p:sp>
          <p:nvSpPr>
            <p:cNvPr id="163" name="Google Shape;163;p20"/>
            <p:cNvSpPr txBox="1"/>
            <p:nvPr/>
          </p:nvSpPr>
          <p:spPr>
            <a:xfrm>
              <a:off x="1706025" y="3462850"/>
              <a:ext cx="2109000" cy="996600"/>
            </a:xfrm>
            <a:prstGeom prst="rect">
              <a:avLst/>
            </a:prstGeom>
            <a:noFill/>
            <a:ln>
              <a:noFill/>
            </a:ln>
          </p:spPr>
          <p:txBody>
            <a:bodyPr spcFirstLastPara="1" wrap="square" lIns="91425" tIns="91425" rIns="80075" bIns="91425" anchor="t" anchorCtr="0">
              <a:no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健康相談</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健康相談を行っています。</a:t>
              </a:r>
              <a:endParaRPr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一般用医薬品を販売や医療機関への受診を勧奨しています。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64" name="Google Shape;164;p20"/>
          <p:cNvGrpSpPr/>
          <p:nvPr/>
        </p:nvGrpSpPr>
        <p:grpSpPr>
          <a:xfrm>
            <a:off x="1406475" y="3897588"/>
            <a:ext cx="1995000" cy="1421738"/>
            <a:chOff x="3224375" y="2964913"/>
            <a:chExt cx="1995000" cy="1421738"/>
          </a:xfrm>
        </p:grpSpPr>
        <p:pic>
          <p:nvPicPr>
            <p:cNvPr id="165" name="Google Shape;165;p20"/>
            <p:cNvPicPr preferRelativeResize="0"/>
            <p:nvPr/>
          </p:nvPicPr>
          <p:blipFill rotWithShape="1">
            <a:blip r:embed="rId9">
              <a:alphaModFix/>
            </a:blip>
            <a:srcRect/>
            <a:stretch/>
          </p:blipFill>
          <p:spPr>
            <a:xfrm>
              <a:off x="3956187" y="2964913"/>
              <a:ext cx="540000" cy="540000"/>
            </a:xfrm>
            <a:prstGeom prst="rect">
              <a:avLst/>
            </a:prstGeom>
            <a:noFill/>
            <a:ln>
              <a:noFill/>
            </a:ln>
          </p:spPr>
        </p:pic>
        <p:sp>
          <p:nvSpPr>
            <p:cNvPr id="166" name="Google Shape;166;p20"/>
            <p:cNvSpPr txBox="1"/>
            <p:nvPr/>
          </p:nvSpPr>
          <p:spPr>
            <a:xfrm>
              <a:off x="3224375" y="3527750"/>
              <a:ext cx="1995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研修</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調剤従事者の資質向上を図るため、定期的な研修・学会などで研究発表を行っています。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67" name="Google Shape;167;p20"/>
          <p:cNvGrpSpPr/>
          <p:nvPr/>
        </p:nvGrpSpPr>
        <p:grpSpPr>
          <a:xfrm>
            <a:off x="1442300" y="2414431"/>
            <a:ext cx="1994789" cy="1467019"/>
            <a:chOff x="4442236" y="816327"/>
            <a:chExt cx="2002800" cy="1467019"/>
          </a:xfrm>
        </p:grpSpPr>
        <p:pic>
          <p:nvPicPr>
            <p:cNvPr id="168" name="Google Shape;168;p20"/>
            <p:cNvPicPr preferRelativeResize="0"/>
            <p:nvPr/>
          </p:nvPicPr>
          <p:blipFill>
            <a:blip r:embed="rId10">
              <a:alphaModFix/>
            </a:blip>
            <a:stretch>
              <a:fillRect/>
            </a:stretch>
          </p:blipFill>
          <p:spPr>
            <a:xfrm>
              <a:off x="5061291" y="816327"/>
              <a:ext cx="628250" cy="628250"/>
            </a:xfrm>
            <a:prstGeom prst="rect">
              <a:avLst/>
            </a:prstGeom>
            <a:noFill/>
            <a:ln>
              <a:noFill/>
            </a:ln>
          </p:spPr>
        </p:pic>
        <p:sp>
          <p:nvSpPr>
            <p:cNvPr id="169" name="Google Shape;169;p20"/>
            <p:cNvSpPr txBox="1"/>
            <p:nvPr/>
          </p:nvSpPr>
          <p:spPr>
            <a:xfrm>
              <a:off x="4442236" y="1424446"/>
              <a:ext cx="20028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情報収集</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インターネットを通じた情報収集と周知（PMDAメディナビなど）を行っています。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0" name="Google Shape;170;p20"/>
          <p:cNvGrpSpPr/>
          <p:nvPr/>
        </p:nvGrpSpPr>
        <p:grpSpPr>
          <a:xfrm>
            <a:off x="1454853" y="826974"/>
            <a:ext cx="1994888" cy="1571298"/>
            <a:chOff x="5905750" y="865914"/>
            <a:chExt cx="1875600" cy="1571298"/>
          </a:xfrm>
        </p:grpSpPr>
        <p:pic>
          <p:nvPicPr>
            <p:cNvPr id="171" name="Google Shape;171;p20"/>
            <p:cNvPicPr preferRelativeResize="0"/>
            <p:nvPr/>
          </p:nvPicPr>
          <p:blipFill>
            <a:blip r:embed="rId11">
              <a:alphaModFix/>
            </a:blip>
            <a:stretch>
              <a:fillRect/>
            </a:stretch>
          </p:blipFill>
          <p:spPr>
            <a:xfrm>
              <a:off x="6607063" y="865914"/>
              <a:ext cx="459900" cy="558510"/>
            </a:xfrm>
            <a:prstGeom prst="rect">
              <a:avLst/>
            </a:prstGeom>
            <a:noFill/>
            <a:ln>
              <a:noFill/>
            </a:ln>
          </p:spPr>
        </p:pic>
        <p:sp>
          <p:nvSpPr>
            <p:cNvPr id="172" name="Google Shape;172;p20"/>
            <p:cNvSpPr txBox="1"/>
            <p:nvPr/>
          </p:nvSpPr>
          <p:spPr>
            <a:xfrm>
              <a:off x="5905750" y="1424413"/>
              <a:ext cx="1875600" cy="10128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かかりつけ薬剤師</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かかりつけ薬剤師指導料の届出をしています。</a:t>
              </a:r>
              <a:endParaRPr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管理薬剤師の実務経験が要件を満たしています。</a:t>
              </a:r>
              <a:endParaRPr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3" name="Google Shape;173;p20"/>
          <p:cNvGrpSpPr/>
          <p:nvPr/>
        </p:nvGrpSpPr>
        <p:grpSpPr>
          <a:xfrm>
            <a:off x="5284200" y="3750625"/>
            <a:ext cx="1994700" cy="1398913"/>
            <a:chOff x="3858000" y="4745913"/>
            <a:chExt cx="1994700" cy="1398913"/>
          </a:xfrm>
        </p:grpSpPr>
        <p:pic>
          <p:nvPicPr>
            <p:cNvPr id="174" name="Google Shape;174;p20"/>
            <p:cNvPicPr preferRelativeResize="0"/>
            <p:nvPr/>
          </p:nvPicPr>
          <p:blipFill>
            <a:blip r:embed="rId12">
              <a:alphaModFix/>
            </a:blip>
            <a:stretch>
              <a:fillRect/>
            </a:stretch>
          </p:blipFill>
          <p:spPr>
            <a:xfrm>
              <a:off x="4570000" y="4745913"/>
              <a:ext cx="540000" cy="540000"/>
            </a:xfrm>
            <a:prstGeom prst="rect">
              <a:avLst/>
            </a:prstGeom>
            <a:noFill/>
            <a:ln>
              <a:noFill/>
            </a:ln>
          </p:spPr>
        </p:pic>
        <p:sp>
          <p:nvSpPr>
            <p:cNvPr id="175" name="Google Shape;175;p20"/>
            <p:cNvSpPr txBox="1"/>
            <p:nvPr/>
          </p:nvSpPr>
          <p:spPr>
            <a:xfrm>
              <a:off x="3858000" y="5285925"/>
              <a:ext cx="19947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副作用報告</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健康被害などを防止した事例の収集と副作用報告に係る手順書と報告する体制を整備。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6" name="Google Shape;176;p20"/>
          <p:cNvGrpSpPr/>
          <p:nvPr/>
        </p:nvGrpSpPr>
        <p:grpSpPr>
          <a:xfrm>
            <a:off x="5245500" y="2288988"/>
            <a:ext cx="2109000" cy="1398912"/>
            <a:chOff x="4963400" y="2938113"/>
            <a:chExt cx="2109000" cy="1398912"/>
          </a:xfrm>
        </p:grpSpPr>
        <p:pic>
          <p:nvPicPr>
            <p:cNvPr id="177" name="Google Shape;177;p20"/>
            <p:cNvPicPr preferRelativeResize="0"/>
            <p:nvPr/>
          </p:nvPicPr>
          <p:blipFill rotWithShape="1">
            <a:blip r:embed="rId13">
              <a:alphaModFix/>
            </a:blip>
            <a:srcRect/>
            <a:stretch/>
          </p:blipFill>
          <p:spPr>
            <a:xfrm>
              <a:off x="5747900" y="2938113"/>
              <a:ext cx="540000" cy="540000"/>
            </a:xfrm>
            <a:prstGeom prst="rect">
              <a:avLst/>
            </a:prstGeom>
            <a:noFill/>
            <a:ln>
              <a:noFill/>
            </a:ln>
          </p:spPr>
        </p:pic>
        <p:sp>
          <p:nvSpPr>
            <p:cNvPr id="178" name="Google Shape;178;p20"/>
            <p:cNvSpPr txBox="1"/>
            <p:nvPr/>
          </p:nvSpPr>
          <p:spPr>
            <a:xfrm>
              <a:off x="4963400" y="3478125"/>
              <a:ext cx="2109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後発医薬品</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処方せん集中率が85%を超える薬局では、後発医薬品の調剤割合が50%以上あります。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9" name="Google Shape;179;p20"/>
          <p:cNvGrpSpPr/>
          <p:nvPr/>
        </p:nvGrpSpPr>
        <p:grpSpPr>
          <a:xfrm>
            <a:off x="3550938" y="3822962"/>
            <a:ext cx="1619400" cy="1254250"/>
            <a:chOff x="3440475" y="875175"/>
            <a:chExt cx="1619400" cy="1254250"/>
          </a:xfrm>
        </p:grpSpPr>
        <p:sp>
          <p:nvSpPr>
            <p:cNvPr id="180" name="Google Shape;180;p20"/>
            <p:cNvSpPr txBox="1"/>
            <p:nvPr/>
          </p:nvSpPr>
          <p:spPr>
            <a:xfrm>
              <a:off x="3440475" y="1424425"/>
              <a:ext cx="1619400" cy="7050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M PLUS 1p"/>
                  <a:sym typeface="M PLUS 1p"/>
                </a:rPr>
                <a:t>麻薬</a:t>
              </a:r>
              <a:endParaRPr sz="1200" dirty="0">
                <a:latin typeface="UD Digi Kyokasho NK-R" panose="020B0400000000000000" pitchFamily="34" charset="-128"/>
                <a:ea typeface="UD Digi Kyokasho NK-R" panose="020B0400000000000000" pitchFamily="34" charset="-128"/>
                <a:cs typeface="M PLUS 1p"/>
                <a:sym typeface="M PLUS 1p"/>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M PLUS 1p"/>
                  <a:sym typeface="M PLUS 1p"/>
                </a:rPr>
                <a:t>麻薬小売業者の免許を受けています。</a:t>
              </a:r>
              <a:endParaRPr sz="1000" dirty="0">
                <a:latin typeface="UD Digi Kyokasho NK-R" panose="020B0400000000000000" pitchFamily="34" charset="-128"/>
                <a:ea typeface="UD Digi Kyokasho NK-R" panose="020B0400000000000000" pitchFamily="34" charset="-128"/>
                <a:cs typeface="M PLUS 1p"/>
                <a:sym typeface="M PLUS 1p"/>
              </a:endParaRPr>
            </a:p>
          </p:txBody>
        </p:sp>
        <p:pic>
          <p:nvPicPr>
            <p:cNvPr id="181" name="Google Shape;181;p20"/>
            <p:cNvPicPr preferRelativeResize="0"/>
            <p:nvPr/>
          </p:nvPicPr>
          <p:blipFill>
            <a:blip r:embed="rId14">
              <a:alphaModFix/>
            </a:blip>
            <a:stretch>
              <a:fillRect/>
            </a:stretch>
          </p:blipFill>
          <p:spPr>
            <a:xfrm>
              <a:off x="3980150" y="875175"/>
              <a:ext cx="540000" cy="540000"/>
            </a:xfrm>
            <a:prstGeom prst="rect">
              <a:avLst/>
            </a:prstGeom>
            <a:noFill/>
            <a:ln>
              <a:noFill/>
            </a:ln>
          </p:spPr>
        </p:pic>
      </p:grpSp>
      <p:cxnSp>
        <p:nvCxnSpPr>
          <p:cNvPr id="182" name="Google Shape;182;p20"/>
          <p:cNvCxnSpPr/>
          <p:nvPr/>
        </p:nvCxnSpPr>
        <p:spPr>
          <a:xfrm rot="10800000" flipH="1">
            <a:off x="180000" y="669313"/>
            <a:ext cx="7200000" cy="7800"/>
          </a:xfrm>
          <a:prstGeom prst="straightConnector1">
            <a:avLst/>
          </a:prstGeom>
          <a:noFill/>
          <a:ln w="28575" cap="flat" cmpd="sng">
            <a:solidFill>
              <a:srgbClr val="00B050"/>
            </a:solidFill>
            <a:prstDash val="solid"/>
            <a:round/>
            <a:headEnd type="none" w="med" len="med"/>
            <a:tailEnd type="none" w="med" len="med"/>
          </a:ln>
        </p:spPr>
      </p:cxnSp>
      <p:cxnSp>
        <p:nvCxnSpPr>
          <p:cNvPr id="183" name="Google Shape;183;p20"/>
          <p:cNvCxnSpPr/>
          <p:nvPr/>
        </p:nvCxnSpPr>
        <p:spPr>
          <a:xfrm>
            <a:off x="523642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4" name="Google Shape;184;p20"/>
          <p:cNvCxnSpPr/>
          <p:nvPr/>
        </p:nvCxnSpPr>
        <p:spPr>
          <a:xfrm>
            <a:off x="341367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5" name="Google Shape;185;p20"/>
          <p:cNvCxnSpPr/>
          <p:nvPr/>
        </p:nvCxnSpPr>
        <p:spPr>
          <a:xfrm>
            <a:off x="1432425" y="9434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6" name="Google Shape;186;p20"/>
          <p:cNvCxnSpPr/>
          <p:nvPr/>
        </p:nvCxnSpPr>
        <p:spPr>
          <a:xfrm>
            <a:off x="268225" y="2180275"/>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7" name="Google Shape;187;p20"/>
          <p:cNvCxnSpPr/>
          <p:nvPr/>
        </p:nvCxnSpPr>
        <p:spPr>
          <a:xfrm>
            <a:off x="228750" y="3651950"/>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8" name="Google Shape;188;p20"/>
          <p:cNvCxnSpPr/>
          <p:nvPr/>
        </p:nvCxnSpPr>
        <p:spPr>
          <a:xfrm>
            <a:off x="1517797" y="2398272"/>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89" name="Google Shape;189;p20"/>
          <p:cNvCxnSpPr/>
          <p:nvPr/>
        </p:nvCxnSpPr>
        <p:spPr>
          <a:xfrm>
            <a:off x="1535684" y="3822947"/>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90" name="Google Shape;190;p20"/>
          <p:cNvCxnSpPr/>
          <p:nvPr/>
        </p:nvCxnSpPr>
        <p:spPr>
          <a:xfrm>
            <a:off x="3550947" y="21767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1" name="Google Shape;191;p20"/>
          <p:cNvCxnSpPr/>
          <p:nvPr/>
        </p:nvCxnSpPr>
        <p:spPr>
          <a:xfrm>
            <a:off x="3576259" y="37293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2" name="Google Shape;192;p20"/>
          <p:cNvCxnSpPr/>
          <p:nvPr/>
        </p:nvCxnSpPr>
        <p:spPr>
          <a:xfrm>
            <a:off x="5387009" y="2176735"/>
            <a:ext cx="1977000" cy="0"/>
          </a:xfrm>
          <a:prstGeom prst="straightConnector1">
            <a:avLst/>
          </a:prstGeom>
          <a:noFill/>
          <a:ln w="19050" cap="flat" cmpd="sng">
            <a:solidFill>
              <a:srgbClr val="D9D9D9"/>
            </a:solidFill>
            <a:prstDash val="solid"/>
            <a:round/>
            <a:headEnd type="none" w="med" len="med"/>
            <a:tailEnd type="none" w="med" len="med"/>
          </a:ln>
        </p:spPr>
      </p:cxnSp>
      <p:cxnSp>
        <p:nvCxnSpPr>
          <p:cNvPr id="193" name="Google Shape;193;p20"/>
          <p:cNvCxnSpPr/>
          <p:nvPr/>
        </p:nvCxnSpPr>
        <p:spPr>
          <a:xfrm>
            <a:off x="5478434" y="3687910"/>
            <a:ext cx="1977000" cy="0"/>
          </a:xfrm>
          <a:prstGeom prst="straightConnector1">
            <a:avLst/>
          </a:prstGeom>
          <a:noFill/>
          <a:ln w="19050" cap="flat" cmpd="sng">
            <a:solidFill>
              <a:srgbClr val="D9D9D9"/>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p:nvPr/>
        </p:nvSpPr>
        <p:spPr>
          <a:xfrm>
            <a:off x="1715400" y="2006197"/>
            <a:ext cx="501900" cy="496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199" name="Google Shape;199;p21"/>
          <p:cNvSpPr txBox="1">
            <a:spLocks noGrp="1"/>
          </p:cNvSpPr>
          <p:nvPr>
            <p:ph type="ctrTitle"/>
          </p:nvPr>
        </p:nvSpPr>
        <p:spPr>
          <a:xfrm>
            <a:off x="1642475" y="755050"/>
            <a:ext cx="5247900" cy="6318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dirty="0">
                <a:solidFill>
                  <a:srgbClr val="000000"/>
                </a:solidFill>
                <a:cs typeface="BIZ UDPGothic"/>
                <a:sym typeface="BIZ UDPGothic"/>
              </a:rPr>
              <a:t>在宅で療養中で通院が困難な場合、調剤後お宅を訪問して薬剤服薬指導および管理のお手伝いをさせていただくことができます。短期のご利用も可能です。</a:t>
            </a:r>
            <a:endParaRPr sz="1100" dirty="0">
              <a:solidFill>
                <a:srgbClr val="000000"/>
              </a:solidFill>
              <a:cs typeface="BIZ UDPGothic"/>
              <a:sym typeface="BIZ UDPGothic"/>
            </a:endParaRPr>
          </a:p>
          <a:p>
            <a:pPr marL="0" marR="0" lvl="0" indent="0" algn="l" rtl="0">
              <a:lnSpc>
                <a:spcPct val="100000"/>
              </a:lnSpc>
              <a:spcBef>
                <a:spcPts val="0"/>
              </a:spcBef>
              <a:spcAft>
                <a:spcPts val="0"/>
              </a:spcAft>
              <a:buClr>
                <a:schemeClr val="dk1"/>
              </a:buClr>
              <a:buSzPts val="1100"/>
              <a:buFont typeface="Arial"/>
              <a:buNone/>
            </a:pPr>
            <a:r>
              <a:rPr lang="ja" sz="1100" dirty="0">
                <a:solidFill>
                  <a:srgbClr val="000000"/>
                </a:solidFill>
                <a:cs typeface="BIZ UDPGothic"/>
                <a:sym typeface="BIZ UDPGothic"/>
              </a:rPr>
              <a:t>ご希望される場合お申し出てください。（医師の了解と指示が必要です）</a:t>
            </a:r>
            <a:endParaRPr sz="1800" dirty="0">
              <a:solidFill>
                <a:srgbClr val="000000"/>
              </a:solidFill>
              <a:cs typeface="BIZ UDPGothic"/>
              <a:sym typeface="BIZ UDPGothic"/>
            </a:endParaRPr>
          </a:p>
        </p:txBody>
      </p:sp>
      <p:sp>
        <p:nvSpPr>
          <p:cNvPr id="200" name="Google Shape;200;p21"/>
          <p:cNvSpPr txBox="1"/>
          <p:nvPr/>
        </p:nvSpPr>
        <p:spPr>
          <a:xfrm>
            <a:off x="358500" y="189275"/>
            <a:ext cx="6843000" cy="5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訪問薬剤管理指導に関するご案内</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01" name="Google Shape;201;p21"/>
          <p:cNvSpPr txBox="1"/>
          <p:nvPr/>
        </p:nvSpPr>
        <p:spPr>
          <a:xfrm>
            <a:off x="776388" y="1983538"/>
            <a:ext cx="24570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dirty="0">
                <a:latin typeface="UD Digi Kyokasho NK-R" panose="020B0400000000000000" pitchFamily="34" charset="-128"/>
                <a:ea typeface="UD Digi Kyokasho NK-R" panose="020B0400000000000000" pitchFamily="34" charset="-128"/>
                <a:cs typeface="BIZ UDPGothic"/>
                <a:sym typeface="BIZ UDPGothic"/>
              </a:rPr>
              <a:t>居宅療養管理指導および</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100" dirty="0">
                <a:latin typeface="UD Digi Kyokasho NK-R" panose="020B0400000000000000" pitchFamily="34" charset="-128"/>
                <a:ea typeface="UD Digi Kyokasho NK-R" panose="020B0400000000000000" pitchFamily="34" charset="-128"/>
                <a:cs typeface="BIZ UDPGothic"/>
                <a:sym typeface="BIZ UDPGothic"/>
              </a:rPr>
              <a:t>介護予防居宅療養管理指導</a:t>
            </a:r>
            <a:endParaRPr sz="11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02" name="Google Shape;202;p21"/>
          <p:cNvSpPr txBox="1">
            <a:spLocks noGrp="1"/>
          </p:cNvSpPr>
          <p:nvPr>
            <p:ph type="ctrTitle"/>
          </p:nvPr>
        </p:nvSpPr>
        <p:spPr>
          <a:xfrm>
            <a:off x="270400" y="4711219"/>
            <a:ext cx="4169100" cy="4968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altLang="en-US"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みすず</a:t>
            </a:r>
            <a:r>
              <a:rPr lang="ja"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薬局</a:t>
            </a:r>
            <a:r>
              <a:rPr lang="ja-JP" altLang="en-US"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日立さくら店</a:t>
            </a:r>
            <a:r>
              <a:rPr lang="ja"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　　管理薬剤師　</a:t>
            </a:r>
            <a:r>
              <a:rPr lang="ja-JP" altLang="en-US"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小川　竜徳</a:t>
            </a:r>
            <a:endParaRPr sz="11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a:p>
            <a:pPr marL="0" marR="0" lvl="0" indent="0" algn="l" rtl="0">
              <a:lnSpc>
                <a:spcPct val="100000"/>
              </a:lnSpc>
              <a:spcBef>
                <a:spcPts val="500"/>
              </a:spcBef>
              <a:spcAft>
                <a:spcPts val="0"/>
              </a:spcAft>
              <a:buClr>
                <a:schemeClr val="dk1"/>
              </a:buClr>
              <a:buSzPts val="1100"/>
              <a:buFont typeface="Arial"/>
              <a:buNone/>
            </a:pPr>
            <a:r>
              <a:rPr lang="ja-JP" altLang="en-US"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茨城</a:t>
            </a:r>
            <a:r>
              <a:rPr lang="ja"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県知事指定介護保険事業所　　第</a:t>
            </a:r>
            <a:r>
              <a:rPr lang="en-US" altLang="ja-JP"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0480242283</a:t>
            </a:r>
            <a:r>
              <a:rPr lang="ja"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号</a:t>
            </a:r>
            <a:endParaRPr sz="11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cs typeface="M PLUS 1p"/>
              <a:sym typeface="M PLUS 1p"/>
            </a:endParaRPr>
          </a:p>
        </p:txBody>
      </p:sp>
      <p:pic>
        <p:nvPicPr>
          <p:cNvPr id="203" name="Google Shape;203;p21"/>
          <p:cNvPicPr preferRelativeResize="0"/>
          <p:nvPr/>
        </p:nvPicPr>
        <p:blipFill>
          <a:blip r:embed="rId3">
            <a:alphaModFix/>
          </a:blip>
          <a:stretch>
            <a:fillRect/>
          </a:stretch>
        </p:blipFill>
        <p:spPr>
          <a:xfrm>
            <a:off x="918150" y="776225"/>
            <a:ext cx="446426" cy="542099"/>
          </a:xfrm>
          <a:prstGeom prst="rect">
            <a:avLst/>
          </a:prstGeom>
          <a:noFill/>
          <a:ln>
            <a:noFill/>
          </a:ln>
        </p:spPr>
      </p:pic>
      <p:grpSp>
        <p:nvGrpSpPr>
          <p:cNvPr id="204" name="Google Shape;204;p21"/>
          <p:cNvGrpSpPr/>
          <p:nvPr/>
        </p:nvGrpSpPr>
        <p:grpSpPr>
          <a:xfrm>
            <a:off x="1511037" y="798937"/>
            <a:ext cx="88776" cy="496683"/>
            <a:chOff x="1877425" y="1052925"/>
            <a:chExt cx="152300" cy="1141800"/>
          </a:xfrm>
        </p:grpSpPr>
        <p:cxnSp>
          <p:nvCxnSpPr>
            <p:cNvPr id="205" name="Google Shape;205;p21"/>
            <p:cNvCxnSpPr/>
            <p:nvPr/>
          </p:nvCxnSpPr>
          <p:spPr>
            <a:xfrm flipH="1">
              <a:off x="2029425" y="1052925"/>
              <a:ext cx="300" cy="1141800"/>
            </a:xfrm>
            <a:prstGeom prst="straightConnector1">
              <a:avLst/>
            </a:prstGeom>
            <a:noFill/>
            <a:ln w="28575" cap="flat" cmpd="sng">
              <a:solidFill>
                <a:srgbClr val="000000"/>
              </a:solidFill>
              <a:prstDash val="solid"/>
              <a:round/>
              <a:headEnd type="none" w="med" len="med"/>
              <a:tailEnd type="none" w="med" len="med"/>
            </a:ln>
          </p:spPr>
        </p:cxnSp>
        <p:sp>
          <p:nvSpPr>
            <p:cNvPr id="206" name="Google Shape;206;p21"/>
            <p:cNvSpPr/>
            <p:nvPr/>
          </p:nvSpPr>
          <p:spPr>
            <a:xfrm rot="-5400000">
              <a:off x="1837275" y="1540925"/>
              <a:ext cx="232600" cy="152300"/>
            </a:xfrm>
            <a:prstGeom prst="flowChartExtra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207" name="Google Shape;207;p21"/>
          <p:cNvSpPr txBox="1">
            <a:spLocks noGrp="1"/>
          </p:cNvSpPr>
          <p:nvPr>
            <p:ph type="ctrTitle"/>
          </p:nvPr>
        </p:nvSpPr>
        <p:spPr>
          <a:xfrm>
            <a:off x="4387750" y="4655275"/>
            <a:ext cx="30801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TEL </a:t>
            </a:r>
            <a:r>
              <a:rPr lang="en-US" alt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0294-3</a:t>
            </a:r>
            <a:r>
              <a:rPr lang="en-US" altLang="ja-JP"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3</a:t>
            </a:r>
            <a:r>
              <a:rPr lang="en-US" alt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a:t>
            </a:r>
            <a:r>
              <a:rPr lang="en-US" altLang="ja-JP"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6</a:t>
            </a:r>
            <a:r>
              <a:rPr lang="en-US" alt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571</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FAX </a:t>
            </a:r>
            <a:r>
              <a:rPr lang="en-US" altLang="ja-JP"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0294-33-6572</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緊急時→転送電話（24時間対応）</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p:txBody>
      </p:sp>
      <p:grpSp>
        <p:nvGrpSpPr>
          <p:cNvPr id="208" name="Google Shape;208;p21"/>
          <p:cNvGrpSpPr/>
          <p:nvPr/>
        </p:nvGrpSpPr>
        <p:grpSpPr>
          <a:xfrm>
            <a:off x="809607" y="2422575"/>
            <a:ext cx="3090669" cy="1574800"/>
            <a:chOff x="512588" y="2485650"/>
            <a:chExt cx="2792941" cy="1574800"/>
          </a:xfrm>
        </p:grpSpPr>
        <p:sp>
          <p:nvSpPr>
            <p:cNvPr id="209" name="Google Shape;209;p21"/>
            <p:cNvSpPr txBox="1"/>
            <p:nvPr/>
          </p:nvSpPr>
          <p:spPr>
            <a:xfrm>
              <a:off x="1024256"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37</a:t>
              </a:r>
              <a:r>
                <a:rPr lang="en-US" altLang="ja-JP" sz="1800" dirty="0">
                  <a:latin typeface="UD Digi Kyokasho N-R" panose="020B0400000000000000" pitchFamily="34" charset="-128"/>
                  <a:ea typeface="UD Digi Kyokasho N-R" panose="020B0400000000000000" pitchFamily="34" charset="-128"/>
                  <a:cs typeface="BIZ UDGothic"/>
                  <a:sym typeface="BIZ UDGothic"/>
                </a:rPr>
                <a:t>9</a:t>
              </a:r>
              <a:r>
                <a:rPr lang="ja" sz="1100" dirty="0">
                  <a:latin typeface="UD Digi Kyokasho N-R" panose="020B0400000000000000" pitchFamily="34" charset="-128"/>
                  <a:ea typeface="UD Digi Kyokasho N-R" panose="020B0400000000000000" pitchFamily="34" charset="-128"/>
                  <a:cs typeface="BIZ UDGothic"/>
                  <a:sym typeface="BIZ UDGothic"/>
                </a:rPr>
                <a:t>単位/回（2−9人）</a:t>
              </a:r>
              <a:r>
                <a:rPr lang="ja" dirty="0">
                  <a:latin typeface="UD Digi Kyokasho N-R" panose="020B0400000000000000" pitchFamily="34" charset="-128"/>
                  <a:ea typeface="UD Digi Kyokasho N-R" panose="020B0400000000000000" pitchFamily="34" charset="-128"/>
                  <a:cs typeface="BIZ UDGothic"/>
                  <a:sym typeface="BIZ UDGothic"/>
                </a:rPr>
                <a:t>　</a:t>
              </a:r>
              <a:endParaRPr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0"/>
                </a:spcBef>
                <a:spcAft>
                  <a:spcPts val="0"/>
                </a:spcAft>
                <a:buNone/>
              </a:pPr>
              <a:r>
                <a:rPr lang="ja" sz="1800" dirty="0">
                  <a:solidFill>
                    <a:schemeClr val="dk1"/>
                  </a:solidFill>
                  <a:latin typeface="UD Digi Kyokasho N-R" panose="020B0400000000000000" pitchFamily="34" charset="-128"/>
                  <a:ea typeface="UD Digi Kyokasho N-R" panose="020B0400000000000000" pitchFamily="34" charset="-128"/>
                  <a:cs typeface="BIZ UDGothic"/>
                  <a:sym typeface="BIZ UDGothic"/>
                </a:rPr>
                <a:t>34</a:t>
              </a:r>
              <a:r>
                <a:rPr lang="en-US" altLang="ja-JP" sz="1800">
                  <a:solidFill>
                    <a:schemeClr val="dk1"/>
                  </a:solidFill>
                  <a:latin typeface="UD Digi Kyokasho N-R" panose="020B0400000000000000" pitchFamily="34" charset="-128"/>
                  <a:ea typeface="UD Digi Kyokasho N-R" panose="020B0400000000000000" pitchFamily="34" charset="-128"/>
                  <a:cs typeface="BIZ UDGothic"/>
                  <a:sym typeface="BIZ UDGothic"/>
                </a:rPr>
                <a:t>2</a:t>
              </a:r>
              <a:r>
                <a:rPr lang="ja" sz="1100">
                  <a:solidFill>
                    <a:schemeClr val="dk1"/>
                  </a:solidFill>
                  <a:latin typeface="UD Digi Kyokasho N-R" panose="020B0400000000000000" pitchFamily="34" charset="-128"/>
                  <a:ea typeface="UD Digi Kyokasho N-R" panose="020B0400000000000000" pitchFamily="34" charset="-128"/>
                  <a:cs typeface="BIZ UDGothic"/>
                  <a:sym typeface="BIZ UDGothic"/>
                </a:rPr>
                <a:t>単位</a:t>
              </a:r>
              <a:r>
                <a:rPr lang="ja" sz="1100" dirty="0">
                  <a:solidFill>
                    <a:schemeClr val="dk1"/>
                  </a:solidFill>
                  <a:latin typeface="UD Digi Kyokasho N-R" panose="020B0400000000000000" pitchFamily="34" charset="-128"/>
                  <a:ea typeface="UD Digi Kyokasho N-R" panose="020B0400000000000000" pitchFamily="34" charset="-128"/>
                  <a:cs typeface="BIZ UDGothic"/>
                  <a:sym typeface="BIZ UDGothic"/>
                </a:rPr>
                <a:t>/回（10人以上）</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ctr" rtl="0">
                <a:spcBef>
                  <a:spcPts val="500"/>
                </a:spcBef>
                <a:spcAft>
                  <a:spcPts val="0"/>
                </a:spcAft>
                <a:buNone/>
              </a:pPr>
              <a:endParaRPr dirty="0">
                <a:latin typeface="UD Digi Kyokasho NK-R" panose="020B0400000000000000" pitchFamily="34" charset="-128"/>
                <a:ea typeface="UD Digi Kyokasho NK-R" panose="020B0400000000000000" pitchFamily="34" charset="-128"/>
                <a:cs typeface="M PLUS 1p"/>
                <a:sym typeface="M PLUS 1p"/>
              </a:endParaRPr>
            </a:p>
          </p:txBody>
        </p:sp>
        <p:grpSp>
          <p:nvGrpSpPr>
            <p:cNvPr id="210" name="Google Shape;210;p21"/>
            <p:cNvGrpSpPr/>
            <p:nvPr/>
          </p:nvGrpSpPr>
          <p:grpSpPr>
            <a:xfrm>
              <a:off x="512588" y="2485650"/>
              <a:ext cx="2792941" cy="1297363"/>
              <a:chOff x="4437462" y="2605925"/>
              <a:chExt cx="2792941" cy="1297363"/>
            </a:xfrm>
          </p:grpSpPr>
          <p:pic>
            <p:nvPicPr>
              <p:cNvPr id="211" name="Google Shape;211;p21"/>
              <p:cNvPicPr preferRelativeResize="0"/>
              <p:nvPr/>
            </p:nvPicPr>
            <p:blipFill>
              <a:blip r:embed="rId4">
                <a:alphaModFix/>
              </a:blip>
              <a:stretch>
                <a:fillRect/>
              </a:stretch>
            </p:blipFill>
            <p:spPr>
              <a:xfrm>
                <a:off x="4437475" y="2747263"/>
                <a:ext cx="420000" cy="420000"/>
              </a:xfrm>
              <a:prstGeom prst="rect">
                <a:avLst/>
              </a:prstGeom>
              <a:noFill/>
              <a:ln>
                <a:noFill/>
              </a:ln>
            </p:spPr>
          </p:pic>
          <p:pic>
            <p:nvPicPr>
              <p:cNvPr id="212" name="Google Shape;212;p21"/>
              <p:cNvPicPr preferRelativeResize="0"/>
              <p:nvPr/>
            </p:nvPicPr>
            <p:blipFill>
              <a:blip r:embed="rId5">
                <a:alphaModFix/>
              </a:blip>
              <a:stretch>
                <a:fillRect/>
              </a:stretch>
            </p:blipFill>
            <p:spPr>
              <a:xfrm>
                <a:off x="4437462" y="3483288"/>
                <a:ext cx="420000" cy="420000"/>
              </a:xfrm>
              <a:prstGeom prst="rect">
                <a:avLst/>
              </a:prstGeom>
              <a:noFill/>
              <a:ln>
                <a:noFill/>
              </a:ln>
            </p:spPr>
          </p:pic>
          <p:sp>
            <p:nvSpPr>
              <p:cNvPr id="213" name="Google Shape;213;p21"/>
              <p:cNvSpPr txBox="1"/>
              <p:nvPr/>
            </p:nvSpPr>
            <p:spPr>
              <a:xfrm>
                <a:off x="4959104" y="2605925"/>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同一建物居住者以外</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51</a:t>
                </a:r>
                <a:r>
                  <a:rPr lang="en-US" altLang="ja-JP" sz="1800" dirty="0">
                    <a:latin typeface="UD Digi Kyokasho N-R" panose="020B0400000000000000" pitchFamily="34" charset="-128"/>
                    <a:ea typeface="UD Digi Kyokasho N-R" panose="020B0400000000000000" pitchFamily="34" charset="-128"/>
                    <a:cs typeface="BIZ UDGothic"/>
                    <a:sym typeface="BIZ UDGothic"/>
                  </a:rPr>
                  <a:t>8</a:t>
                </a:r>
                <a:r>
                  <a:rPr lang="ja" sz="1100" dirty="0">
                    <a:latin typeface="UD Digi Kyokasho N-R" panose="020B0400000000000000" pitchFamily="34" charset="-128"/>
                    <a:ea typeface="UD Digi Kyokasho N-R" panose="020B0400000000000000" pitchFamily="34" charset="-128"/>
                    <a:cs typeface="BIZ UDGothic"/>
                    <a:sym typeface="BIZ UDGothic"/>
                  </a:rPr>
                  <a:t>単位/回</a:t>
                </a:r>
                <a:endParaRPr sz="1100" dirty="0">
                  <a:latin typeface="UD Digi Kyokasho N-R" panose="020B0400000000000000" pitchFamily="34" charset="-128"/>
                  <a:ea typeface="UD Digi Kyokasho N-R" panose="020B0400000000000000" pitchFamily="34" charset="-128"/>
                  <a:cs typeface="BIZ UDGothic"/>
                  <a:sym typeface="BIZ UDGothic"/>
                </a:endParaRPr>
              </a:p>
            </p:txBody>
          </p:sp>
        </p:grpSp>
      </p:grpSp>
      <p:grpSp>
        <p:nvGrpSpPr>
          <p:cNvPr id="214" name="Google Shape;214;p21"/>
          <p:cNvGrpSpPr/>
          <p:nvPr/>
        </p:nvGrpSpPr>
        <p:grpSpPr>
          <a:xfrm>
            <a:off x="4387738" y="2446513"/>
            <a:ext cx="2783363" cy="1550825"/>
            <a:chOff x="512588" y="2509625"/>
            <a:chExt cx="2783363" cy="1550825"/>
          </a:xfrm>
        </p:grpSpPr>
        <p:sp>
          <p:nvSpPr>
            <p:cNvPr id="215" name="Google Shape;215;p21"/>
            <p:cNvSpPr txBox="1"/>
            <p:nvPr/>
          </p:nvSpPr>
          <p:spPr>
            <a:xfrm>
              <a:off x="1052925"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320</a:t>
              </a:r>
              <a:r>
                <a:rPr lang="ja" sz="1100" dirty="0">
                  <a:latin typeface="UD Digi Kyokasho N-R" panose="020B0400000000000000" pitchFamily="34" charset="-128"/>
                  <a:ea typeface="UD Digi Kyokasho N-R" panose="020B0400000000000000" pitchFamily="34" charset="-128"/>
                  <a:cs typeface="BIZ UDGothic"/>
                  <a:sym typeface="BIZ UDGothic"/>
                </a:rPr>
                <a:t>点/回（2−9人）</a:t>
              </a:r>
              <a:r>
                <a:rPr lang="ja" dirty="0">
                  <a:latin typeface="UD Digi Kyokasho N-R" panose="020B0400000000000000" pitchFamily="34" charset="-128"/>
                  <a:ea typeface="UD Digi Kyokasho N-R" panose="020B0400000000000000" pitchFamily="34" charset="-128"/>
                  <a:cs typeface="BIZ UDGothic"/>
                  <a:sym typeface="BIZ UDGothic"/>
                </a:rPr>
                <a:t>　</a:t>
              </a:r>
              <a:endParaRPr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0"/>
                </a:spcBef>
                <a:spcAft>
                  <a:spcPts val="0"/>
                </a:spcAft>
                <a:buNone/>
              </a:pPr>
              <a:r>
                <a:rPr lang="ja" sz="1800" dirty="0">
                  <a:solidFill>
                    <a:schemeClr val="dk1"/>
                  </a:solidFill>
                  <a:latin typeface="UD Digi Kyokasho N-R" panose="020B0400000000000000" pitchFamily="34" charset="-128"/>
                  <a:ea typeface="UD Digi Kyokasho N-R" panose="020B0400000000000000" pitchFamily="34" charset="-128"/>
                  <a:cs typeface="BIZ UDGothic"/>
                  <a:sym typeface="BIZ UDGothic"/>
                </a:rPr>
                <a:t>290</a:t>
              </a:r>
              <a:r>
                <a:rPr lang="ja" sz="1100" dirty="0">
                  <a:solidFill>
                    <a:schemeClr val="dk1"/>
                  </a:solidFill>
                  <a:latin typeface="UD Digi Kyokasho N-R" panose="020B0400000000000000" pitchFamily="34" charset="-128"/>
                  <a:ea typeface="UD Digi Kyokasho N-R" panose="020B0400000000000000" pitchFamily="34" charset="-128"/>
                  <a:cs typeface="BIZ UDGothic"/>
                  <a:sym typeface="BIZ UDGothic"/>
                </a:rPr>
                <a:t>点/回（10人以上）</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ctr" rtl="0">
                <a:spcBef>
                  <a:spcPts val="500"/>
                </a:spcBef>
                <a:spcAft>
                  <a:spcPts val="0"/>
                </a:spcAft>
                <a:buNone/>
              </a:pPr>
              <a:endParaRPr dirty="0">
                <a:latin typeface="UD Digi Kyokasho NK-R" panose="020B0400000000000000" pitchFamily="34" charset="-128"/>
                <a:ea typeface="UD Digi Kyokasho NK-R" panose="020B0400000000000000" pitchFamily="34" charset="-128"/>
                <a:cs typeface="M PLUS 1p"/>
                <a:sym typeface="M PLUS 1p"/>
              </a:endParaRPr>
            </a:p>
          </p:txBody>
        </p:sp>
        <p:grpSp>
          <p:nvGrpSpPr>
            <p:cNvPr id="216" name="Google Shape;216;p21"/>
            <p:cNvGrpSpPr/>
            <p:nvPr/>
          </p:nvGrpSpPr>
          <p:grpSpPr>
            <a:xfrm>
              <a:off x="512588" y="2509625"/>
              <a:ext cx="2783363" cy="1248063"/>
              <a:chOff x="4437462" y="2629900"/>
              <a:chExt cx="2783363" cy="1248063"/>
            </a:xfrm>
          </p:grpSpPr>
          <p:pic>
            <p:nvPicPr>
              <p:cNvPr id="217" name="Google Shape;217;p21"/>
              <p:cNvPicPr preferRelativeResize="0"/>
              <p:nvPr/>
            </p:nvPicPr>
            <p:blipFill>
              <a:blip r:embed="rId4">
                <a:alphaModFix/>
              </a:blip>
              <a:stretch>
                <a:fillRect/>
              </a:stretch>
            </p:blipFill>
            <p:spPr>
              <a:xfrm>
                <a:off x="4437475" y="2792588"/>
                <a:ext cx="420000" cy="420000"/>
              </a:xfrm>
              <a:prstGeom prst="rect">
                <a:avLst/>
              </a:prstGeom>
              <a:noFill/>
              <a:ln>
                <a:noFill/>
              </a:ln>
            </p:spPr>
          </p:pic>
          <p:pic>
            <p:nvPicPr>
              <p:cNvPr id="218" name="Google Shape;218;p21"/>
              <p:cNvPicPr preferRelativeResize="0"/>
              <p:nvPr/>
            </p:nvPicPr>
            <p:blipFill>
              <a:blip r:embed="rId5">
                <a:alphaModFix/>
              </a:blip>
              <a:stretch>
                <a:fillRect/>
              </a:stretch>
            </p:blipFill>
            <p:spPr>
              <a:xfrm>
                <a:off x="4437462" y="3457963"/>
                <a:ext cx="420000" cy="420000"/>
              </a:xfrm>
              <a:prstGeom prst="rect">
                <a:avLst/>
              </a:prstGeom>
              <a:noFill/>
              <a:ln>
                <a:noFill/>
              </a:ln>
            </p:spPr>
          </p:pic>
          <p:sp>
            <p:nvSpPr>
              <p:cNvPr id="219" name="Google Shape;219;p21"/>
              <p:cNvSpPr txBox="1"/>
              <p:nvPr/>
            </p:nvSpPr>
            <p:spPr>
              <a:xfrm>
                <a:off x="4949525" y="2629900"/>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同一建物居住者以外</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650</a:t>
                </a:r>
                <a:r>
                  <a:rPr lang="ja" dirty="0">
                    <a:latin typeface="UD Digi Kyokasho N-R" panose="020B0400000000000000" pitchFamily="34" charset="-128"/>
                    <a:ea typeface="UD Digi Kyokasho N-R" panose="020B0400000000000000" pitchFamily="34" charset="-128"/>
                    <a:cs typeface="BIZ UDGothic"/>
                    <a:sym typeface="BIZ UDGothic"/>
                  </a:rPr>
                  <a:t>点/回</a:t>
                </a:r>
                <a:endParaRPr dirty="0">
                  <a:latin typeface="UD Digi Kyokasho N-R" panose="020B0400000000000000" pitchFamily="34" charset="-128"/>
                  <a:ea typeface="UD Digi Kyokasho N-R" panose="020B0400000000000000" pitchFamily="34" charset="-128"/>
                  <a:cs typeface="BIZ UDGothic"/>
                  <a:sym typeface="BIZ UDGothic"/>
                </a:endParaRPr>
              </a:p>
            </p:txBody>
          </p:sp>
        </p:grpSp>
      </p:grpSp>
      <p:sp>
        <p:nvSpPr>
          <p:cNvPr id="220" name="Google Shape;220;p21"/>
          <p:cNvSpPr/>
          <p:nvPr/>
        </p:nvSpPr>
        <p:spPr>
          <a:xfrm>
            <a:off x="5281350" y="1983549"/>
            <a:ext cx="547500" cy="542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21" name="Google Shape;221;p21"/>
          <p:cNvSpPr txBox="1"/>
          <p:nvPr/>
        </p:nvSpPr>
        <p:spPr>
          <a:xfrm>
            <a:off x="4326600" y="2080150"/>
            <a:ext cx="24570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dirty="0">
                <a:latin typeface="UD Digi Kyokasho NK-R" panose="020B0400000000000000" pitchFamily="34" charset="-128"/>
                <a:ea typeface="UD Digi Kyokasho NK-R" panose="020B0400000000000000" pitchFamily="34" charset="-128"/>
                <a:cs typeface="BIZ UDPGothic"/>
                <a:sym typeface="BIZ UDPGothic"/>
              </a:rPr>
              <a:t>在宅患者訪問薬剤管理指導</a:t>
            </a:r>
            <a:endParaRPr sz="7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22" name="Google Shape;222;p21"/>
          <p:cNvSpPr txBox="1">
            <a:spLocks noGrp="1"/>
          </p:cNvSpPr>
          <p:nvPr>
            <p:ph type="ctrTitle"/>
          </p:nvPr>
        </p:nvSpPr>
        <p:spPr>
          <a:xfrm>
            <a:off x="358500" y="4047963"/>
            <a:ext cx="3215700" cy="542100"/>
          </a:xfrm>
          <a:prstGeom prst="rect">
            <a:avLst/>
          </a:prstGeom>
        </p:spPr>
        <p:txBody>
          <a:bodyPr spcFirstLastPara="1" wrap="square" lIns="317825" tIns="64575" rIns="64575" bIns="64575" anchor="t" anchorCtr="0">
            <a:noAutofit/>
          </a:bodyPr>
          <a:lstStyle/>
          <a:p>
            <a:pPr marL="0" marR="0" lvl="0" indent="0" algn="l" rtl="0">
              <a:spcBef>
                <a:spcPts val="0"/>
              </a:spcBef>
              <a:spcAft>
                <a:spcPts val="0"/>
              </a:spcAft>
              <a:buClr>
                <a:schemeClr val="dk1"/>
              </a:buClr>
              <a:buSzPts val="1100"/>
              <a:buFont typeface="Arial"/>
              <a:buNone/>
            </a:pPr>
            <a:r>
              <a:rPr lang="ja" sz="1000" dirty="0">
                <a:latin typeface="UD Digi Kyokasho N-R" panose="020B0400000000000000" pitchFamily="34" charset="-128"/>
                <a:ea typeface="UD Digi Kyokasho N-R" panose="020B0400000000000000" pitchFamily="34" charset="-128"/>
                <a:cs typeface="BIZ UDGothic"/>
                <a:sym typeface="BIZ UDGothic"/>
              </a:rPr>
              <a:t>1単位=10円　10単位=10円（1割負担）30円（3割負担）</a:t>
            </a: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自己負担率や厚生労働省が定める地域により金額が異なることがあります。</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p:txBody>
      </p:sp>
      <p:cxnSp>
        <p:nvCxnSpPr>
          <p:cNvPr id="223" name="Google Shape;223;p21"/>
          <p:cNvCxnSpPr/>
          <p:nvPr/>
        </p:nvCxnSpPr>
        <p:spPr>
          <a:xfrm>
            <a:off x="3780000" y="1628963"/>
            <a:ext cx="0" cy="2769600"/>
          </a:xfrm>
          <a:prstGeom prst="straightConnector1">
            <a:avLst/>
          </a:prstGeom>
          <a:noFill/>
          <a:ln w="19050" cap="flat" cmpd="sng">
            <a:solidFill>
              <a:srgbClr val="D9D9D9"/>
            </a:solidFill>
            <a:prstDash val="solid"/>
            <a:round/>
            <a:headEnd type="none" w="med" len="med"/>
            <a:tailEnd type="none" w="med" len="med"/>
          </a:ln>
        </p:spPr>
      </p:cxnSp>
      <p:cxnSp>
        <p:nvCxnSpPr>
          <p:cNvPr id="224" name="Google Shape;224;p21"/>
          <p:cNvCxnSpPr/>
          <p:nvPr/>
        </p:nvCxnSpPr>
        <p:spPr>
          <a:xfrm>
            <a:off x="361400" y="4640675"/>
            <a:ext cx="6809400" cy="0"/>
          </a:xfrm>
          <a:prstGeom prst="straightConnector1">
            <a:avLst/>
          </a:prstGeom>
          <a:noFill/>
          <a:ln w="38100" cap="flat" cmpd="sng">
            <a:solidFill>
              <a:srgbClr val="00B050"/>
            </a:solidFill>
            <a:prstDash val="solid"/>
            <a:round/>
            <a:headEnd type="none" w="med" len="med"/>
            <a:tailEnd type="none" w="med" len="med"/>
          </a:ln>
        </p:spPr>
      </p:cxnSp>
      <p:sp>
        <p:nvSpPr>
          <p:cNvPr id="225" name="Google Shape;225;p21"/>
          <p:cNvSpPr txBox="1">
            <a:spLocks noGrp="1"/>
          </p:cNvSpPr>
          <p:nvPr>
            <p:ph type="ctrTitle"/>
          </p:nvPr>
        </p:nvSpPr>
        <p:spPr>
          <a:xfrm>
            <a:off x="3883800" y="4047963"/>
            <a:ext cx="3342600" cy="542100"/>
          </a:xfrm>
          <a:prstGeom prst="rect">
            <a:avLst/>
          </a:prstGeom>
        </p:spPr>
        <p:txBody>
          <a:bodyPr spcFirstLastPara="1" wrap="square" lIns="216000"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latin typeface="UD Digi Kyokasho N-R" panose="020B0400000000000000" pitchFamily="34" charset="-128"/>
                <a:ea typeface="UD Digi Kyokasho N-R" panose="020B0400000000000000" pitchFamily="34" charset="-128"/>
                <a:cs typeface="BIZ UDGothic"/>
                <a:sym typeface="BIZ UDGothic"/>
              </a:rPr>
              <a:t>1点=10円　10点=10円（1割負担）30円（3割負担）</a:t>
            </a: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自己負担率により金額が変わります。麻薬の調剤や緊急対応、オンライン服薬指導等で点数が異なります</a:t>
            </a:r>
            <a:r>
              <a:rPr lang="ja" sz="900" dirty="0">
                <a:solidFill>
                  <a:srgbClr val="000000"/>
                </a:solidFill>
                <a:cs typeface="M PLUS 1p"/>
                <a:sym typeface="M PLUS 1p"/>
              </a:rPr>
              <a:t>。</a:t>
            </a:r>
            <a:endParaRPr sz="900" dirty="0">
              <a:solidFill>
                <a:srgbClr val="000000"/>
              </a:solidFill>
              <a:cs typeface="M PLUS 1p"/>
              <a:sym typeface="M PLUS 1p"/>
            </a:endParaRPr>
          </a:p>
        </p:txBody>
      </p:sp>
      <p:sp>
        <p:nvSpPr>
          <p:cNvPr id="226" name="Google Shape;226;p21"/>
          <p:cNvSpPr/>
          <p:nvPr/>
        </p:nvSpPr>
        <p:spPr>
          <a:xfrm>
            <a:off x="57685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介護保険の方</a:t>
            </a:r>
            <a:endParaRPr dirty="0">
              <a:latin typeface="UD Digi Kyokasho NK-R" panose="020B0400000000000000" pitchFamily="34" charset="-128"/>
              <a:ea typeface="UD Digi Kyokasho NK-R" panose="020B0400000000000000" pitchFamily="34" charset="-128"/>
            </a:endParaRPr>
          </a:p>
        </p:txBody>
      </p:sp>
      <p:sp>
        <p:nvSpPr>
          <p:cNvPr id="227" name="Google Shape;227;p21"/>
          <p:cNvSpPr/>
          <p:nvPr/>
        </p:nvSpPr>
        <p:spPr>
          <a:xfrm>
            <a:off x="406690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医療保険の方</a:t>
            </a:r>
            <a:endParaRPr dirty="0">
              <a:latin typeface="UD Digi Kyokasho NK-R" panose="020B0400000000000000" pitchFamily="34" charset="-128"/>
              <a:ea typeface="UD Digi Kyokasho NK-R" panose="020B0400000000000000"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ctrTitle"/>
          </p:nvPr>
        </p:nvSpPr>
        <p:spPr>
          <a:xfrm>
            <a:off x="197325" y="65375"/>
            <a:ext cx="7201200" cy="10089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2400" dirty="0">
                <a:solidFill>
                  <a:srgbClr val="000000"/>
                </a:solidFill>
                <a:cs typeface="BIZ UDPGothic"/>
                <a:sym typeface="BIZ UDPGothic"/>
              </a:rPr>
              <a:t>調剤だけでなくおくすり相談や</a:t>
            </a:r>
            <a:endParaRPr sz="2400" dirty="0">
              <a:solidFill>
                <a:srgbClr val="000000"/>
              </a:solidFill>
              <a:cs typeface="BIZ UDPGothic"/>
              <a:sym typeface="BIZ UDPGothic"/>
            </a:endParaRPr>
          </a:p>
          <a:p>
            <a:pPr marL="0" marR="190500" lvl="0" indent="0" algn="ctr" rtl="0">
              <a:spcBef>
                <a:spcPts val="0"/>
              </a:spcBef>
              <a:spcAft>
                <a:spcPts val="0"/>
              </a:spcAft>
              <a:buClr>
                <a:schemeClr val="dk1"/>
              </a:buClr>
              <a:buSzPts val="800"/>
              <a:buFont typeface="Arial"/>
              <a:buNone/>
            </a:pPr>
            <a:r>
              <a:rPr lang="ja" sz="2400" dirty="0">
                <a:solidFill>
                  <a:srgbClr val="000000"/>
                </a:solidFill>
                <a:cs typeface="BIZ UDPGothic"/>
                <a:sym typeface="BIZ UDPGothic"/>
              </a:rPr>
              <a:t>健康チェックも行っています</a:t>
            </a:r>
            <a:endParaRPr sz="2400" dirty="0">
              <a:solidFill>
                <a:srgbClr val="000000"/>
              </a:solidFill>
              <a:cs typeface="BIZ UDPGothic"/>
              <a:sym typeface="BIZ UDPGothic"/>
            </a:endParaRPr>
          </a:p>
        </p:txBody>
      </p:sp>
      <p:sp>
        <p:nvSpPr>
          <p:cNvPr id="233" name="Google Shape;233;p22"/>
          <p:cNvSpPr txBox="1"/>
          <p:nvPr/>
        </p:nvSpPr>
        <p:spPr>
          <a:xfrm>
            <a:off x="161175" y="3906200"/>
            <a:ext cx="7273500" cy="10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日頃よりご利用いただいている皆さま、ご近所の皆さまのお薬相談や健康チェックを行います。お気軽にお越しください。</a:t>
            </a:r>
            <a:endParaRPr sz="18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また、全国どこの保険医療機関からの処方せんも対応しています。</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234" name="Google Shape;234;p22"/>
          <p:cNvPicPr preferRelativeResize="0"/>
          <p:nvPr/>
        </p:nvPicPr>
        <p:blipFill>
          <a:blip r:embed="rId3">
            <a:alphaModFix/>
          </a:blip>
          <a:stretch>
            <a:fillRect/>
          </a:stretch>
        </p:blipFill>
        <p:spPr>
          <a:xfrm>
            <a:off x="1325800" y="2246425"/>
            <a:ext cx="1416234" cy="1416200"/>
          </a:xfrm>
          <a:prstGeom prst="rect">
            <a:avLst/>
          </a:prstGeom>
          <a:noFill/>
          <a:ln>
            <a:noFill/>
          </a:ln>
        </p:spPr>
      </p:pic>
      <p:pic>
        <p:nvPicPr>
          <p:cNvPr id="235" name="Google Shape;235;p22"/>
          <p:cNvPicPr preferRelativeResize="0"/>
          <p:nvPr/>
        </p:nvPicPr>
        <p:blipFill>
          <a:blip r:embed="rId4">
            <a:alphaModFix/>
          </a:blip>
          <a:stretch>
            <a:fillRect/>
          </a:stretch>
        </p:blipFill>
        <p:spPr>
          <a:xfrm>
            <a:off x="4792400" y="2269296"/>
            <a:ext cx="1370450" cy="1370450"/>
          </a:xfrm>
          <a:prstGeom prst="rect">
            <a:avLst/>
          </a:prstGeom>
          <a:noFill/>
          <a:ln>
            <a:noFill/>
          </a:ln>
        </p:spPr>
      </p:pic>
      <p:sp>
        <p:nvSpPr>
          <p:cNvPr id="236" name="Google Shape;236;p22"/>
          <p:cNvSpPr/>
          <p:nvPr/>
        </p:nvSpPr>
        <p:spPr>
          <a:xfrm>
            <a:off x="1150875" y="1365752"/>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おくすり相談</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37" name="Google Shape;237;p22"/>
          <p:cNvSpPr/>
          <p:nvPr/>
        </p:nvSpPr>
        <p:spPr>
          <a:xfrm>
            <a:off x="4594575" y="1365738"/>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健康チェック</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38" name="Google Shape;238;p22"/>
          <p:cNvSpPr txBox="1"/>
          <p:nvPr/>
        </p:nvSpPr>
        <p:spPr>
          <a:xfrm>
            <a:off x="180000" y="5040000"/>
            <a:ext cx="7200000" cy="1791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pic>
        <p:nvPicPr>
          <p:cNvPr id="3" name="図 2">
            <a:extLst>
              <a:ext uri="{FF2B5EF4-FFF2-40B4-BE49-F238E27FC236}">
                <a16:creationId xmlns:a16="http://schemas.microsoft.com/office/drawing/2014/main" id="{4D9F8B7F-60AA-D466-7239-F98239DAF4BD}"/>
              </a:ext>
            </a:extLst>
          </p:cNvPr>
          <p:cNvPicPr>
            <a:picLocks noChangeAspect="1"/>
          </p:cNvPicPr>
          <p:nvPr/>
        </p:nvPicPr>
        <p:blipFill>
          <a:blip r:embed="rId5"/>
          <a:stretch>
            <a:fillRect/>
          </a:stretch>
        </p:blipFill>
        <p:spPr>
          <a:xfrm>
            <a:off x="6427297" y="236925"/>
            <a:ext cx="911905" cy="899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ctrTitle"/>
          </p:nvPr>
        </p:nvSpPr>
        <p:spPr>
          <a:xfrm>
            <a:off x="83700" y="118600"/>
            <a:ext cx="7392600" cy="6984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1800" dirty="0">
                <a:cs typeface="BIZ UDPGothic"/>
                <a:sym typeface="BIZ UDPGothic"/>
              </a:rPr>
              <a:t>お薬のことで困ったら</a:t>
            </a:r>
            <a:r>
              <a:rPr lang="ja" sz="2400" dirty="0">
                <a:solidFill>
                  <a:srgbClr val="000000"/>
                </a:solidFill>
                <a:cs typeface="BIZ UDPGothic"/>
                <a:sym typeface="BIZ UDPGothic"/>
              </a:rPr>
              <a:t>かかりつけ薬剤師</a:t>
            </a:r>
            <a:r>
              <a:rPr lang="ja" sz="1800" dirty="0">
                <a:solidFill>
                  <a:srgbClr val="000000"/>
                </a:solidFill>
                <a:cs typeface="BIZ UDPGothic"/>
                <a:sym typeface="BIZ UDPGothic"/>
              </a:rPr>
              <a:t>におまかせください</a:t>
            </a:r>
            <a:endParaRPr sz="1800" dirty="0">
              <a:solidFill>
                <a:srgbClr val="000000"/>
              </a:solidFill>
              <a:cs typeface="BIZ UDPGothic"/>
              <a:sym typeface="BIZ UDPGothic"/>
            </a:endParaRPr>
          </a:p>
        </p:txBody>
      </p:sp>
      <p:sp>
        <p:nvSpPr>
          <p:cNvPr id="253" name="Google Shape;253;p24"/>
          <p:cNvSpPr txBox="1"/>
          <p:nvPr/>
        </p:nvSpPr>
        <p:spPr>
          <a:xfrm>
            <a:off x="179325" y="3376344"/>
            <a:ext cx="7201200" cy="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担当薬剤師を指名してください。同意書に署名していただくことで、次回から専任のかかりつけ薬剤師が担当いたします。</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54" name="Google Shape;254;p24"/>
          <p:cNvSpPr txBox="1"/>
          <p:nvPr/>
        </p:nvSpPr>
        <p:spPr>
          <a:xfrm>
            <a:off x="179325" y="4207800"/>
            <a:ext cx="72012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保険薬剤師として3年以上の薬局勤務経験があり、当薬局に週32時間以上勤務しています（育児・介護など労働時間短縮の場合は週24時間4日間以上）。</a:t>
            </a:r>
            <a:r>
              <a:rPr lang="ja" sz="1200" dirty="0">
                <a:solidFill>
                  <a:srgbClr val="202124"/>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rPr>
              <a:t>薬剤師認定制度認証機構が認証している研修認定制度等の研修認定を取得し、</a:t>
            </a:r>
            <a:r>
              <a:rPr lang="ja" sz="12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rPr>
              <a:t>医療に係る地域活動の取組に参画しています。</a:t>
            </a:r>
            <a:endParaRPr sz="1200" dirty="0">
              <a:solidFill>
                <a:srgbClr val="202124"/>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endParaRPr sz="1000" dirty="0">
              <a:latin typeface="UD Digi Kyokasho NK-R" panose="020B0400000000000000" pitchFamily="34" charset="-128"/>
              <a:ea typeface="UD Digi Kyokasho NK-R" panose="020B0400000000000000" pitchFamily="34" charset="-128"/>
              <a:cs typeface="M PLUS 1p"/>
              <a:sym typeface="M PLUS 1p"/>
            </a:endParaRPr>
          </a:p>
        </p:txBody>
      </p:sp>
      <p:grpSp>
        <p:nvGrpSpPr>
          <p:cNvPr id="255" name="Google Shape;255;p24"/>
          <p:cNvGrpSpPr/>
          <p:nvPr/>
        </p:nvGrpSpPr>
        <p:grpSpPr>
          <a:xfrm>
            <a:off x="1638315" y="4074450"/>
            <a:ext cx="1810592" cy="104100"/>
            <a:chOff x="2359525" y="3851500"/>
            <a:chExt cx="1755300" cy="104100"/>
          </a:xfrm>
        </p:grpSpPr>
        <p:cxnSp>
          <p:nvCxnSpPr>
            <p:cNvPr id="256" name="Google Shape;256;p24"/>
            <p:cNvCxnSpPr/>
            <p:nvPr/>
          </p:nvCxnSpPr>
          <p:spPr>
            <a:xfrm>
              <a:off x="2359525" y="3851500"/>
              <a:ext cx="1755300" cy="0"/>
            </a:xfrm>
            <a:prstGeom prst="straightConnector1">
              <a:avLst/>
            </a:prstGeom>
            <a:noFill/>
            <a:ln w="28575" cap="flat" cmpd="sng">
              <a:solidFill>
                <a:srgbClr val="000000"/>
              </a:solidFill>
              <a:prstDash val="solid"/>
              <a:round/>
              <a:headEnd type="none" w="med" len="med"/>
              <a:tailEnd type="none" w="med" len="med"/>
            </a:ln>
          </p:spPr>
        </p:cxnSp>
        <p:sp>
          <p:nvSpPr>
            <p:cNvPr id="257" name="Google Shape;257;p24"/>
            <p:cNvSpPr/>
            <p:nvPr/>
          </p:nvSpPr>
          <p:spPr>
            <a:xfrm>
              <a:off x="3184759" y="3851500"/>
              <a:ext cx="175800" cy="104100"/>
            </a:xfrm>
            <a:prstGeom prst="flowChartMerg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258" name="Google Shape;258;p24"/>
          <p:cNvSpPr txBox="1"/>
          <p:nvPr/>
        </p:nvSpPr>
        <p:spPr>
          <a:xfrm>
            <a:off x="180000" y="5040000"/>
            <a:ext cx="7200000" cy="1791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259" name="Google Shape;259;p24"/>
          <p:cNvGrpSpPr/>
          <p:nvPr/>
        </p:nvGrpSpPr>
        <p:grpSpPr>
          <a:xfrm>
            <a:off x="187899" y="931478"/>
            <a:ext cx="7184055" cy="2144522"/>
            <a:chOff x="76899" y="817003"/>
            <a:chExt cx="7184055" cy="2144522"/>
          </a:xfrm>
        </p:grpSpPr>
        <p:sp>
          <p:nvSpPr>
            <p:cNvPr id="260" name="Google Shape;260;p24"/>
            <p:cNvSpPr/>
            <p:nvPr/>
          </p:nvSpPr>
          <p:spPr>
            <a:xfrm>
              <a:off x="6429775" y="1819600"/>
              <a:ext cx="596400" cy="591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nvGrpSpPr>
            <p:cNvPr id="261" name="Google Shape;261;p24"/>
            <p:cNvGrpSpPr/>
            <p:nvPr/>
          </p:nvGrpSpPr>
          <p:grpSpPr>
            <a:xfrm>
              <a:off x="76899" y="817003"/>
              <a:ext cx="3322126" cy="2144522"/>
              <a:chOff x="76899" y="817003"/>
              <a:chExt cx="3322126" cy="2144522"/>
            </a:xfrm>
          </p:grpSpPr>
          <p:sp>
            <p:nvSpPr>
              <p:cNvPr id="262" name="Google Shape;262;p24"/>
              <p:cNvSpPr/>
              <p:nvPr/>
            </p:nvSpPr>
            <p:spPr>
              <a:xfrm>
                <a:off x="310750" y="2045800"/>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3" name="Google Shape;263;p24"/>
              <p:cNvSpPr txBox="1"/>
              <p:nvPr/>
            </p:nvSpPr>
            <p:spPr>
              <a:xfrm>
                <a:off x="76899" y="2116288"/>
                <a:ext cx="11118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いろんな</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病院で薬を</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もらっている</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64" name="Google Shape;264;p24"/>
              <p:cNvSpPr/>
              <p:nvPr/>
            </p:nvSpPr>
            <p:spPr>
              <a:xfrm>
                <a:off x="1439150" y="817003"/>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5" name="Google Shape;265;p24"/>
              <p:cNvSpPr/>
              <p:nvPr/>
            </p:nvSpPr>
            <p:spPr>
              <a:xfrm>
                <a:off x="2350672" y="1928675"/>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6" name="Google Shape;266;p24"/>
              <p:cNvSpPr txBox="1"/>
              <p:nvPr/>
            </p:nvSpPr>
            <p:spPr>
              <a:xfrm>
                <a:off x="906646" y="894600"/>
                <a:ext cx="17091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お薬がたくさんあって</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間違えそうになる</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67" name="Google Shape;267;p24"/>
              <p:cNvSpPr txBox="1"/>
              <p:nvPr/>
            </p:nvSpPr>
            <p:spPr>
              <a:xfrm>
                <a:off x="1946425" y="1928675"/>
                <a:ext cx="1452600" cy="63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こんなこと</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医師にいっても</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いいのかなぁ…</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68" name="Google Shape;268;p24"/>
              <p:cNvSpPr/>
              <p:nvPr/>
            </p:nvSpPr>
            <p:spPr>
              <a:xfrm>
                <a:off x="779051" y="2751475"/>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9" name="Google Shape;269;p24"/>
              <p:cNvSpPr/>
              <p:nvPr/>
            </p:nvSpPr>
            <p:spPr>
              <a:xfrm>
                <a:off x="1006025" y="2857425"/>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0" name="Google Shape;270;p24"/>
              <p:cNvSpPr/>
              <p:nvPr/>
            </p:nvSpPr>
            <p:spPr>
              <a:xfrm>
                <a:off x="2000876" y="1432100"/>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1" name="Google Shape;271;p24"/>
              <p:cNvSpPr/>
              <p:nvPr/>
            </p:nvSpPr>
            <p:spPr>
              <a:xfrm>
                <a:off x="2036275" y="171548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2" name="Google Shape;272;p24"/>
              <p:cNvSpPr/>
              <p:nvPr/>
            </p:nvSpPr>
            <p:spPr>
              <a:xfrm>
                <a:off x="2409601" y="2566638"/>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3" name="Google Shape;273;p24"/>
              <p:cNvSpPr/>
              <p:nvPr/>
            </p:nvSpPr>
            <p:spPr>
              <a:xfrm>
                <a:off x="2299038" y="274093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274" name="Google Shape;274;p24"/>
            <p:cNvSpPr txBox="1"/>
            <p:nvPr/>
          </p:nvSpPr>
          <p:spPr>
            <a:xfrm>
              <a:off x="6277554" y="1913988"/>
              <a:ext cx="9834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いつでも</a:t>
              </a:r>
              <a:endParaRPr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相談OK</a:t>
              </a:r>
              <a:endParaRPr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75" name="Google Shape;275;p24"/>
            <p:cNvSpPr/>
            <p:nvPr/>
          </p:nvSpPr>
          <p:spPr>
            <a:xfrm>
              <a:off x="4312320" y="943271"/>
              <a:ext cx="828000" cy="820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6" name="Google Shape;276;p24"/>
            <p:cNvSpPr txBox="1"/>
            <p:nvPr/>
          </p:nvSpPr>
          <p:spPr>
            <a:xfrm>
              <a:off x="3871771" y="1105275"/>
              <a:ext cx="17091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専任の薬剤師が</a:t>
              </a:r>
              <a:endParaRPr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あなたの薬を管理</a:t>
              </a:r>
              <a:endParaRPr dirty="0">
                <a:latin typeface="UD Digi Kyokasho NK-R" panose="020B0400000000000000" pitchFamily="34" charset="-128"/>
                <a:ea typeface="UD Digi Kyokasho NK-R" panose="020B0400000000000000" pitchFamily="34" charset="-128"/>
                <a:cs typeface="BIZ UDPGothic"/>
                <a:sym typeface="BIZ UDPGothic"/>
              </a:endParaRPr>
            </a:p>
          </p:txBody>
        </p:sp>
        <p:cxnSp>
          <p:nvCxnSpPr>
            <p:cNvPr id="277" name="Google Shape;277;p24"/>
            <p:cNvCxnSpPr/>
            <p:nvPr/>
          </p:nvCxnSpPr>
          <p:spPr>
            <a:xfrm>
              <a:off x="3354550" y="2465775"/>
              <a:ext cx="1372200" cy="9900"/>
            </a:xfrm>
            <a:prstGeom prst="straightConnector1">
              <a:avLst/>
            </a:prstGeom>
            <a:noFill/>
            <a:ln w="28575" cap="flat" cmpd="sng">
              <a:solidFill>
                <a:srgbClr val="000000"/>
              </a:solidFill>
              <a:prstDash val="solid"/>
              <a:round/>
              <a:headEnd type="none" w="med" len="med"/>
              <a:tailEnd type="triangle" w="med" len="med"/>
            </a:ln>
          </p:spPr>
        </p:cxnSp>
      </p:grpSp>
      <p:pic>
        <p:nvPicPr>
          <p:cNvPr id="278" name="Google Shape;278;p24"/>
          <p:cNvPicPr preferRelativeResize="0"/>
          <p:nvPr/>
        </p:nvPicPr>
        <p:blipFill rotWithShape="1">
          <a:blip r:embed="rId3">
            <a:alphaModFix/>
          </a:blip>
          <a:srcRect l="31403" r="30323" b="46004"/>
          <a:stretch/>
        </p:blipFill>
        <p:spPr>
          <a:xfrm>
            <a:off x="1192687" y="1818711"/>
            <a:ext cx="983400" cy="1387389"/>
          </a:xfrm>
          <a:prstGeom prst="rect">
            <a:avLst/>
          </a:prstGeom>
          <a:noFill/>
          <a:ln>
            <a:noFill/>
          </a:ln>
        </p:spPr>
      </p:pic>
      <p:pic>
        <p:nvPicPr>
          <p:cNvPr id="2" name="図 1">
            <a:extLst>
              <a:ext uri="{FF2B5EF4-FFF2-40B4-BE49-F238E27FC236}">
                <a16:creationId xmlns:a16="http://schemas.microsoft.com/office/drawing/2014/main" id="{87CC39E5-457F-96AD-199C-4827C54F4A2A}"/>
              </a:ext>
            </a:extLst>
          </p:cNvPr>
          <p:cNvPicPr>
            <a:picLocks noChangeAspect="1"/>
          </p:cNvPicPr>
          <p:nvPr/>
        </p:nvPicPr>
        <p:blipFill>
          <a:blip r:embed="rId4"/>
          <a:stretch>
            <a:fillRect/>
          </a:stretch>
        </p:blipFill>
        <p:spPr>
          <a:xfrm>
            <a:off x="5038946" y="2100103"/>
            <a:ext cx="1062707" cy="121668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2280</Words>
  <Application>Microsoft Office PowerPoint</Application>
  <PresentationFormat>ユーザー設定</PresentationFormat>
  <Paragraphs>255</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UD Digi Kyokasho NK-R</vt:lpstr>
      <vt:lpstr>UD デジタル 教科書体 N-R</vt:lpstr>
      <vt:lpstr>Arial</vt:lpstr>
      <vt:lpstr>M PLUS 1p</vt:lpstr>
      <vt:lpstr>BIZ UDPGothic</vt:lpstr>
      <vt:lpstr>Simple Light</vt:lpstr>
      <vt:lpstr>●夜間・休日等加算の対象時間 (処方箋受付1回につき４０点） 平日19:00-8:00まで　土曜日13:00-8:00まで　 ※1月2-3日　12月29-31日は休日扱い ※営業時間外の時間外調剤料について 時間外加算 18:30-22:00  6:00-8:00 　深夜加算 22:00-6:00　 休日加算     日曜日・祝日・年末年始（12月30日-翌年1月3日）</vt:lpstr>
      <vt:lpstr>薬局の名称・許可番号・許可年月日・所在地・有効期間 薬局開設許可証（別掲）を参照</vt:lpstr>
      <vt:lpstr>PowerPoint プレゼンテーション</vt:lpstr>
      <vt:lpstr>PowerPoint プレゼンテーション</vt:lpstr>
      <vt:lpstr>当薬局では適正な医療費で持続可能な医療制度の維持や未来のために、ジェネリック医薬品の調剤を積極的に行っています。</vt:lpstr>
      <vt:lpstr>PowerPoint プレゼンテーション</vt:lpstr>
      <vt:lpstr>在宅で療養中で通院が困難な場合、調剤後お宅を訪問して薬剤服薬指導および管理のお手伝いをさせていただくことができます。短期のご利用も可能です。 ご希望される場合お申し出てください。（医師の了解と指示が必要です）</vt:lpstr>
      <vt:lpstr>調剤だけでなくおくすり相談や 健康チェックも行っています</vt:lpstr>
      <vt:lpstr>お薬のことで困ったらかかりつけ薬剤師におまかせください</vt:lpstr>
      <vt:lpstr>保険対象外の費用についてのお知らせ</vt:lpstr>
      <vt:lpstr>戦傷病者特別援護法→生活保護法による医療扶助・更生医療 原子爆弾被爆者に対する援護に関する法律→認定疾病医療・一般疾病医療費 障害者自立支援法→精神通院医療・更生医療・育成医療 児童福祉法→療育の給付・障害児施設医療・小児慢性特定疾患治療研究事業に係る医療・児童福祉法の措置等に係る医療 母子保健法による養育医療 特定疾患治療費及び先天性血液凝固因子障害等治療費 小児慢性特定疾患治療研究事業に係る医療の給付 石綿による健康被害の救済に関する法律による医療費の支給 生活保護法による医療扶助 </vt:lpstr>
      <vt:lpstr>当薬局では、薬剤情報等を取得・活用することにより、質の高い保険調剤の提供に努めています。正確な情報を取得・活用するため、マイナ保険証のご利用について、ご理解・ご協力いただきますようお願いしま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dc:title>
  <dc:creator>坂本喜宏</dc:creator>
  <cp:lastModifiedBy>仁美 佐藤</cp:lastModifiedBy>
  <cp:revision>5</cp:revision>
  <cp:lastPrinted>2024-06-04T07:10:20Z</cp:lastPrinted>
  <dcterms:modified xsi:type="dcterms:W3CDTF">2026-01-23T01:21:02Z</dcterms:modified>
</cp:coreProperties>
</file>